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6"/>
  </p:notesMasterIdLst>
  <p:sldIdLst>
    <p:sldId id="256" r:id="rId5"/>
    <p:sldId id="2146847120" r:id="rId6"/>
    <p:sldId id="2146847121" r:id="rId7"/>
    <p:sldId id="2076136311" r:id="rId8"/>
    <p:sldId id="2076136362" r:id="rId9"/>
    <p:sldId id="2146847163" r:id="rId10"/>
    <p:sldId id="2146847123" r:id="rId11"/>
    <p:sldId id="2146847124" r:id="rId12"/>
    <p:sldId id="2146847126" r:id="rId13"/>
    <p:sldId id="2146847125" r:id="rId14"/>
    <p:sldId id="2146847196" r:id="rId15"/>
    <p:sldId id="2146847127" r:id="rId16"/>
    <p:sldId id="2076136326" r:id="rId17"/>
    <p:sldId id="2146847259" r:id="rId18"/>
    <p:sldId id="2146847095" r:id="rId19"/>
    <p:sldId id="288" r:id="rId20"/>
    <p:sldId id="296" r:id="rId21"/>
    <p:sldId id="2146847111" r:id="rId22"/>
    <p:sldId id="2076136328" r:id="rId23"/>
    <p:sldId id="2146847260" r:id="rId24"/>
    <p:sldId id="2076136334" r:id="rId25"/>
    <p:sldId id="2076136258" r:id="rId26"/>
    <p:sldId id="2076136274" r:id="rId27"/>
    <p:sldId id="2146847208" r:id="rId28"/>
    <p:sldId id="2146847137" r:id="rId29"/>
    <p:sldId id="2146847215" r:id="rId30"/>
    <p:sldId id="2146847216" r:id="rId31"/>
    <p:sldId id="2146847217" r:id="rId32"/>
    <p:sldId id="2146847214" r:id="rId33"/>
    <p:sldId id="2146847219" r:id="rId34"/>
    <p:sldId id="2146847218" r:id="rId35"/>
    <p:sldId id="2146847244" r:id="rId36"/>
    <p:sldId id="2146847237" r:id="rId37"/>
    <p:sldId id="2146847241" r:id="rId38"/>
    <p:sldId id="2146847245" r:id="rId39"/>
    <p:sldId id="2146847246" r:id="rId40"/>
    <p:sldId id="2146847247" r:id="rId41"/>
    <p:sldId id="2146847258" r:id="rId42"/>
    <p:sldId id="2146847248" r:id="rId43"/>
    <p:sldId id="2146847238" r:id="rId44"/>
    <p:sldId id="2146847239" r:id="rId45"/>
    <p:sldId id="2146847240" r:id="rId46"/>
    <p:sldId id="2146847242" r:id="rId47"/>
    <p:sldId id="2146847220" r:id="rId48"/>
    <p:sldId id="2146847204" r:id="rId49"/>
    <p:sldId id="2146847209" r:id="rId50"/>
    <p:sldId id="2146847211" r:id="rId51"/>
    <p:sldId id="2146847210" r:id="rId52"/>
    <p:sldId id="2146847133" r:id="rId53"/>
    <p:sldId id="2146847223" r:id="rId54"/>
    <p:sldId id="2146847224" r:id="rId55"/>
    <p:sldId id="2146847222" r:id="rId56"/>
    <p:sldId id="258" r:id="rId57"/>
    <p:sldId id="2146847225" r:id="rId58"/>
    <p:sldId id="2146847138" r:id="rId59"/>
    <p:sldId id="2146847226" r:id="rId60"/>
    <p:sldId id="2146847128" r:id="rId61"/>
    <p:sldId id="877" r:id="rId62"/>
    <p:sldId id="2146847175" r:id="rId63"/>
    <p:sldId id="845" r:id="rId64"/>
    <p:sldId id="2076136319" r:id="rId65"/>
    <p:sldId id="2146847205" r:id="rId66"/>
    <p:sldId id="2146847165" r:id="rId67"/>
    <p:sldId id="2146847173" r:id="rId68"/>
    <p:sldId id="2146847195" r:id="rId69"/>
    <p:sldId id="2146847164" r:id="rId70"/>
    <p:sldId id="2146847174" r:id="rId71"/>
    <p:sldId id="2076136332" r:id="rId72"/>
    <p:sldId id="2076136335" r:id="rId73"/>
    <p:sldId id="2146847130" r:id="rId74"/>
    <p:sldId id="2146847148" r:id="rId75"/>
    <p:sldId id="2146847149" r:id="rId76"/>
    <p:sldId id="2146847150" r:id="rId77"/>
    <p:sldId id="2146847151" r:id="rId78"/>
    <p:sldId id="2146847197" r:id="rId79"/>
    <p:sldId id="2146847152" r:id="rId80"/>
    <p:sldId id="2146847153" r:id="rId81"/>
    <p:sldId id="2146847154" r:id="rId82"/>
    <p:sldId id="2146847155" r:id="rId83"/>
    <p:sldId id="2146847129" r:id="rId84"/>
    <p:sldId id="1563" r:id="rId85"/>
    <p:sldId id="2146847250" r:id="rId86"/>
    <p:sldId id="2146847249" r:id="rId87"/>
    <p:sldId id="2146847142" r:id="rId88"/>
    <p:sldId id="2076136299" r:id="rId89"/>
    <p:sldId id="2146847177" r:id="rId90"/>
    <p:sldId id="2146847178" r:id="rId91"/>
    <p:sldId id="2146847144" r:id="rId92"/>
    <p:sldId id="2146847180" r:id="rId93"/>
    <p:sldId id="2146847179" r:id="rId94"/>
    <p:sldId id="2146847221" r:id="rId95"/>
    <p:sldId id="2146847184" r:id="rId96"/>
    <p:sldId id="2146847181" r:id="rId97"/>
    <p:sldId id="2146847185" r:id="rId98"/>
    <p:sldId id="2146847186" r:id="rId99"/>
    <p:sldId id="2146847183" r:id="rId100"/>
    <p:sldId id="2146847134" r:id="rId101"/>
    <p:sldId id="521" r:id="rId102"/>
    <p:sldId id="2146847227" r:id="rId103"/>
    <p:sldId id="2146847229" r:id="rId104"/>
    <p:sldId id="2146847230" r:id="rId105"/>
    <p:sldId id="2146847228" r:id="rId106"/>
    <p:sldId id="2146847232" r:id="rId107"/>
    <p:sldId id="2146847233" r:id="rId108"/>
    <p:sldId id="523" r:id="rId109"/>
    <p:sldId id="2146847234" r:id="rId110"/>
    <p:sldId id="522" r:id="rId111"/>
    <p:sldId id="2146847253" r:id="rId112"/>
    <p:sldId id="2146847254" r:id="rId113"/>
    <p:sldId id="2146847255" r:id="rId114"/>
    <p:sldId id="2146847256" r:id="rId115"/>
    <p:sldId id="2146847257" r:id="rId116"/>
    <p:sldId id="2146847251" r:id="rId117"/>
    <p:sldId id="2076136293" r:id="rId118"/>
    <p:sldId id="2146847187" r:id="rId119"/>
    <p:sldId id="2076136298" r:id="rId120"/>
    <p:sldId id="2076136296" r:id="rId121"/>
    <p:sldId id="2076136297" r:id="rId122"/>
    <p:sldId id="2146847194" r:id="rId123"/>
    <p:sldId id="2146847193" r:id="rId124"/>
    <p:sldId id="2146847191" r:id="rId125"/>
    <p:sldId id="2146847192" r:id="rId126"/>
    <p:sldId id="2076136313" r:id="rId127"/>
    <p:sldId id="2076136308" r:id="rId128"/>
    <p:sldId id="2076136348" r:id="rId129"/>
    <p:sldId id="2076136349" r:id="rId130"/>
    <p:sldId id="2076136350" r:id="rId131"/>
    <p:sldId id="2076136351" r:id="rId132"/>
    <p:sldId id="2076136352" r:id="rId133"/>
    <p:sldId id="2146847147" r:id="rId134"/>
    <p:sldId id="2146847261"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9B9B9"/>
    <a:srgbClr val="FF9933"/>
    <a:srgbClr val="B2AEAB"/>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438" autoAdjust="0"/>
    <p:restoredTop sz="94788" autoAdjust="0"/>
  </p:normalViewPr>
  <p:slideViewPr>
    <p:cSldViewPr snapToGrid="0">
      <p:cViewPr varScale="1">
        <p:scale>
          <a:sx n="96" d="100"/>
          <a:sy n="96" d="100"/>
        </p:scale>
        <p:origin x="2252" y="288"/>
      </p:cViewPr>
      <p:guideLst/>
    </p:cSldViewPr>
  </p:slideViewPr>
  <p:notesTextViewPr>
    <p:cViewPr>
      <p:scale>
        <a:sx n="1" d="1"/>
        <a:sy n="1" d="1"/>
      </p:scale>
      <p:origin x="0" y="0"/>
    </p:cViewPr>
  </p:notesTextViewPr>
  <p:sorterViewPr>
    <p:cViewPr varScale="1">
      <p:scale>
        <a:sx n="1" d="1"/>
        <a:sy n="1" d="1"/>
      </p:scale>
      <p:origin x="0" y="-2699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viewProps" Target="view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microsoft.com/office/2018/10/relationships/authors" Target="author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861.png"/><Relationship Id="rId2" Type="http://schemas.openxmlformats.org/officeDocument/2006/relationships/image" Target="../media/image851.png"/><Relationship Id="rId1" Type="http://schemas.openxmlformats.org/officeDocument/2006/relationships/image" Target="../media/image841.png"/><Relationship Id="rId4" Type="http://schemas.openxmlformats.org/officeDocument/2006/relationships/image" Target="../media/image87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903A56-04A0-4D04-9566-1978D22AF99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78736A7-C563-4DA5-94CA-F5D342B36625}">
      <dgm:prSet/>
      <dgm:spPr/>
      <dgm:t>
        <a:bodyPr/>
        <a:lstStyle/>
        <a:p>
          <a:r>
            <a:rPr lang="en-US" b="0" i="0"/>
            <a:t>v1: Pre-solving </a:t>
          </a:r>
          <a:endParaRPr lang="en-US"/>
        </a:p>
      </dgm:t>
    </dgm:pt>
    <dgm:pt modelId="{3A03DFDB-9FEA-4CC9-8116-895973E86361}" type="parTrans" cxnId="{5C209D52-0521-4011-AEA8-B32A6A1FD732}">
      <dgm:prSet/>
      <dgm:spPr/>
      <dgm:t>
        <a:bodyPr/>
        <a:lstStyle/>
        <a:p>
          <a:endParaRPr lang="en-US"/>
        </a:p>
      </dgm:t>
    </dgm:pt>
    <dgm:pt modelId="{3C9A09F7-4A0B-49CB-97DE-AF5EEC97735F}" type="sibTrans" cxnId="{5C209D52-0521-4011-AEA8-B32A6A1FD732}">
      <dgm:prSet/>
      <dgm:spPr/>
      <dgm:t>
        <a:bodyPr/>
        <a:lstStyle/>
        <a:p>
          <a:endParaRPr lang="en-US"/>
        </a:p>
      </dgm:t>
    </dgm:pt>
    <dgm:pt modelId="{AD3A09FE-7F7B-44C0-8069-B01DBBA51131}">
      <dgm:prSet/>
      <dgm:spPr/>
      <dgm:t>
        <a:bodyPr/>
        <a:lstStyle/>
        <a:p>
          <a:r>
            <a:rPr lang="en-US"/>
            <a:t>Assign a small batch of 4-10 processes to stations at a time</a:t>
          </a:r>
        </a:p>
      </dgm:t>
    </dgm:pt>
    <dgm:pt modelId="{DE61550F-58FA-4813-805B-99BC169124BE}" type="parTrans" cxnId="{FA0EBFBB-19E6-42CA-B8A1-2152C78CB884}">
      <dgm:prSet/>
      <dgm:spPr/>
      <dgm:t>
        <a:bodyPr/>
        <a:lstStyle/>
        <a:p>
          <a:endParaRPr lang="en-US"/>
        </a:p>
      </dgm:t>
    </dgm:pt>
    <dgm:pt modelId="{BF68593E-1118-493A-849E-0C6D76B023CB}" type="sibTrans" cxnId="{FA0EBFBB-19E6-42CA-B8A1-2152C78CB884}">
      <dgm:prSet/>
      <dgm:spPr/>
      <dgm:t>
        <a:bodyPr/>
        <a:lstStyle/>
        <a:p>
          <a:endParaRPr lang="en-US"/>
        </a:p>
      </dgm:t>
    </dgm:pt>
    <dgm:pt modelId="{D65C3FCE-887C-416B-A4B7-059B8D23D23E}">
      <dgm:prSet/>
      <dgm:spPr/>
      <dgm:t>
        <a:bodyPr/>
        <a:lstStyle/>
        <a:p>
          <a:r>
            <a:rPr lang="en-US" b="0" i="0"/>
            <a:t>v2: Pre-solving take two</a:t>
          </a:r>
          <a:endParaRPr lang="en-US"/>
        </a:p>
      </dgm:t>
    </dgm:pt>
    <dgm:pt modelId="{624E9951-22A9-48A7-8308-F8754106B58D}" type="parTrans" cxnId="{81AA3021-B054-4533-9965-D484CD797BB6}">
      <dgm:prSet/>
      <dgm:spPr/>
      <dgm:t>
        <a:bodyPr/>
        <a:lstStyle/>
        <a:p>
          <a:endParaRPr lang="en-US"/>
        </a:p>
      </dgm:t>
    </dgm:pt>
    <dgm:pt modelId="{C5830CAE-DDBD-47C4-A92C-21DBE3506075}" type="sibTrans" cxnId="{81AA3021-B054-4533-9965-D484CD797BB6}">
      <dgm:prSet/>
      <dgm:spPr/>
      <dgm:t>
        <a:bodyPr/>
        <a:lstStyle/>
        <a:p>
          <a:endParaRPr lang="en-US"/>
        </a:p>
      </dgm:t>
    </dgm:pt>
    <dgm:pt modelId="{1DCB9F87-DEDC-408D-BC4D-D75146F8BA4A}">
      <dgm:prSet/>
      <dgm:spPr/>
      <dgm:t>
        <a:bodyPr/>
        <a:lstStyle/>
        <a:p>
          <a:r>
            <a:rPr lang="en-US" b="0" i="0"/>
            <a:t>Assign just one process at a time and only encode process constraints when a process gets assigned.</a:t>
          </a:r>
          <a:endParaRPr lang="en-US"/>
        </a:p>
      </dgm:t>
    </dgm:pt>
    <dgm:pt modelId="{11B7C385-D9FD-446C-A7B0-7F762DF09AC2}" type="parTrans" cxnId="{799D6BA3-19BB-44ED-AD7B-E799C532C67E}">
      <dgm:prSet/>
      <dgm:spPr/>
      <dgm:t>
        <a:bodyPr/>
        <a:lstStyle/>
        <a:p>
          <a:endParaRPr lang="en-US"/>
        </a:p>
      </dgm:t>
    </dgm:pt>
    <dgm:pt modelId="{2095FB88-0ADF-4353-8263-6DF280E8B312}" type="sibTrans" cxnId="{799D6BA3-19BB-44ED-AD7B-E799C532C67E}">
      <dgm:prSet/>
      <dgm:spPr/>
      <dgm:t>
        <a:bodyPr/>
        <a:lstStyle/>
        <a:p>
          <a:endParaRPr lang="en-US"/>
        </a:p>
      </dgm:t>
    </dgm:pt>
    <dgm:pt modelId="{F8C7EC29-B43F-445A-AC49-80B13A5264B8}">
      <dgm:prSet/>
      <dgm:spPr/>
      <dgm:t>
        <a:bodyPr/>
        <a:lstStyle/>
        <a:p>
          <a:r>
            <a:rPr lang="en-US" b="0" i="0"/>
            <a:t>The resulting solver can assign 950 out of 1050 processes in a few minutes.</a:t>
          </a:r>
          <a:endParaRPr lang="en-US"/>
        </a:p>
      </dgm:t>
    </dgm:pt>
    <dgm:pt modelId="{3156733C-FAAD-4E7B-ADAF-CBB371D8723B}" type="parTrans" cxnId="{80BD526D-E3EC-47D0-BC68-54E6DECFD83B}">
      <dgm:prSet/>
      <dgm:spPr/>
      <dgm:t>
        <a:bodyPr/>
        <a:lstStyle/>
        <a:p>
          <a:endParaRPr lang="en-US"/>
        </a:p>
      </dgm:t>
    </dgm:pt>
    <dgm:pt modelId="{7159F525-6650-4E51-B330-F0AD98488BBD}" type="sibTrans" cxnId="{80BD526D-E3EC-47D0-BC68-54E6DECFD83B}">
      <dgm:prSet/>
      <dgm:spPr/>
      <dgm:t>
        <a:bodyPr/>
        <a:lstStyle/>
        <a:p>
          <a:endParaRPr lang="en-US"/>
        </a:p>
      </dgm:t>
    </dgm:pt>
    <dgm:pt modelId="{80654437-56A4-4850-9C16-4D769CE5930C}">
      <dgm:prSet/>
      <dgm:spPr/>
      <dgm:t>
        <a:bodyPr/>
        <a:lstStyle/>
        <a:p>
          <a:r>
            <a:rPr lang="en-US" b="0" i="0"/>
            <a:t>v3: A custom CDCL / CSP solver</a:t>
          </a:r>
          <a:endParaRPr lang="en-US"/>
        </a:p>
      </dgm:t>
    </dgm:pt>
    <dgm:pt modelId="{39F18CB4-D7F6-483C-B937-9A5CD0C5FEBD}" type="parTrans" cxnId="{6AE3C39E-E24C-4377-BD7A-6A11B4A04A5C}">
      <dgm:prSet/>
      <dgm:spPr/>
      <dgm:t>
        <a:bodyPr/>
        <a:lstStyle/>
        <a:p>
          <a:endParaRPr lang="en-US"/>
        </a:p>
      </dgm:t>
    </dgm:pt>
    <dgm:pt modelId="{8C925131-D7D0-4768-AE3E-D61D6F234D79}" type="sibTrans" cxnId="{6AE3C39E-E24C-4377-BD7A-6A11B4A04A5C}">
      <dgm:prSet/>
      <dgm:spPr/>
      <dgm:t>
        <a:bodyPr/>
        <a:lstStyle/>
        <a:p>
          <a:endParaRPr lang="en-US"/>
        </a:p>
      </dgm:t>
    </dgm:pt>
    <dgm:pt modelId="{9B2230A4-2DDA-403E-A771-6E081B7C3EB2}">
      <dgm:prSet/>
      <dgm:spPr/>
      <dgm:t>
        <a:bodyPr/>
        <a:lstStyle/>
        <a:p>
          <a:r>
            <a:rPr lang="en-US" b="0" i="0"/>
            <a:t>Perform branching and propagation of cycle time constraints on top of repeated calls to Z3.</a:t>
          </a:r>
          <a:endParaRPr lang="en-US"/>
        </a:p>
      </dgm:t>
    </dgm:pt>
    <dgm:pt modelId="{1E118763-10AB-4A45-A4C5-045277703C77}" type="parTrans" cxnId="{40BB1C03-2354-4D2A-B82D-6F337F772B7A}">
      <dgm:prSet/>
      <dgm:spPr/>
      <dgm:t>
        <a:bodyPr/>
        <a:lstStyle/>
        <a:p>
          <a:endParaRPr lang="en-US"/>
        </a:p>
      </dgm:t>
    </dgm:pt>
    <dgm:pt modelId="{2EF205EB-13EF-4A00-83CE-A3D897C0C979}" type="sibTrans" cxnId="{40BB1C03-2354-4D2A-B82D-6F337F772B7A}">
      <dgm:prSet/>
      <dgm:spPr/>
      <dgm:t>
        <a:bodyPr/>
        <a:lstStyle/>
        <a:p>
          <a:endParaRPr lang="en-US"/>
        </a:p>
      </dgm:t>
    </dgm:pt>
    <dgm:pt modelId="{DC7EC2DF-CC7E-4975-A3B9-2FC115A18610}">
      <dgm:prSet/>
      <dgm:spPr/>
      <dgm:t>
        <a:bodyPr/>
        <a:lstStyle/>
        <a:p>
          <a:r>
            <a:rPr lang="en-US" b="0" i="0"/>
            <a:t>Maintain backtracking stack and add lemmas based on the chosen branches.</a:t>
          </a:r>
          <a:endParaRPr lang="en-US"/>
        </a:p>
      </dgm:t>
    </dgm:pt>
    <dgm:pt modelId="{64B6F975-B471-4C30-95CC-F4F5263AE590}" type="parTrans" cxnId="{368FA133-DA8F-4592-B9A4-7DAD23CB1E6B}">
      <dgm:prSet/>
      <dgm:spPr/>
      <dgm:t>
        <a:bodyPr/>
        <a:lstStyle/>
        <a:p>
          <a:endParaRPr lang="en-US"/>
        </a:p>
      </dgm:t>
    </dgm:pt>
    <dgm:pt modelId="{834D273B-0720-4CA1-BA6D-733769173F37}" type="sibTrans" cxnId="{368FA133-DA8F-4592-B9A4-7DAD23CB1E6B}">
      <dgm:prSet/>
      <dgm:spPr/>
      <dgm:t>
        <a:bodyPr/>
        <a:lstStyle/>
        <a:p>
          <a:endParaRPr lang="en-US"/>
        </a:p>
      </dgm:t>
    </dgm:pt>
    <dgm:pt modelId="{B8CB1014-525E-41B2-BBE4-E7152B47A559}">
      <dgm:prSet/>
      <dgm:spPr/>
      <dgm:t>
        <a:bodyPr/>
        <a:lstStyle/>
        <a:p>
          <a:r>
            <a:rPr lang="en-US" b="0" i="0"/>
            <a:t>This was complex to engineer and only exercised in preliminary form.</a:t>
          </a:r>
          <a:endParaRPr lang="en-US"/>
        </a:p>
      </dgm:t>
    </dgm:pt>
    <dgm:pt modelId="{901167C7-7922-447C-BBE6-01C21F9D5B40}" type="parTrans" cxnId="{73132019-2AF5-4C76-8410-9599764C002D}">
      <dgm:prSet/>
      <dgm:spPr/>
      <dgm:t>
        <a:bodyPr/>
        <a:lstStyle/>
        <a:p>
          <a:endParaRPr lang="en-US"/>
        </a:p>
      </dgm:t>
    </dgm:pt>
    <dgm:pt modelId="{0F008229-29B2-43A1-8543-673F9F42A2E2}" type="sibTrans" cxnId="{73132019-2AF5-4C76-8410-9599764C002D}">
      <dgm:prSet/>
      <dgm:spPr/>
      <dgm:t>
        <a:bodyPr/>
        <a:lstStyle/>
        <a:p>
          <a:endParaRPr lang="en-US"/>
        </a:p>
      </dgm:t>
    </dgm:pt>
    <dgm:pt modelId="{39D0C0ED-FF60-4FF6-84D6-B9EF595DC6B2}">
      <dgm:prSet/>
      <dgm:spPr/>
      <dgm:t>
        <a:bodyPr/>
        <a:lstStyle/>
        <a:p>
          <a:r>
            <a:rPr lang="en-US" b="0" i="0"/>
            <a:t>v4: with Custom Propagator and Bit-vectors</a:t>
          </a:r>
          <a:endParaRPr lang="en-US"/>
        </a:p>
      </dgm:t>
    </dgm:pt>
    <dgm:pt modelId="{6F6933D6-69F5-4D69-AF74-E4CF0BB099E4}" type="parTrans" cxnId="{DAABBFE4-67D1-40C9-BD82-5A1D056F3DD8}">
      <dgm:prSet/>
      <dgm:spPr/>
      <dgm:t>
        <a:bodyPr/>
        <a:lstStyle/>
        <a:p>
          <a:endParaRPr lang="en-US"/>
        </a:p>
      </dgm:t>
    </dgm:pt>
    <dgm:pt modelId="{1DA12551-AA75-4393-A0E5-ACE38EF20013}" type="sibTrans" cxnId="{DAABBFE4-67D1-40C9-BD82-5A1D056F3DD8}">
      <dgm:prSet/>
      <dgm:spPr/>
      <dgm:t>
        <a:bodyPr/>
        <a:lstStyle/>
        <a:p>
          <a:endParaRPr lang="en-US"/>
        </a:p>
      </dgm:t>
    </dgm:pt>
    <dgm:pt modelId="{02DFC55D-373D-422B-BEBF-2FF34FDC310F}">
      <dgm:prSet/>
      <dgm:spPr/>
      <dgm:t>
        <a:bodyPr/>
        <a:lstStyle/>
        <a:p>
          <a:r>
            <a:rPr lang="en-US" b="0" i="0"/>
            <a:t>With bit-vectors, without cycle-time: solvable in 30 seconds.</a:t>
          </a:r>
          <a:endParaRPr lang="en-US"/>
        </a:p>
      </dgm:t>
    </dgm:pt>
    <dgm:pt modelId="{3600A741-EF71-49F5-9712-52870394AF2D}" type="parTrans" cxnId="{36563E4C-9F97-495F-B263-4CC2D974EE39}">
      <dgm:prSet/>
      <dgm:spPr/>
      <dgm:t>
        <a:bodyPr/>
        <a:lstStyle/>
        <a:p>
          <a:endParaRPr lang="en-US"/>
        </a:p>
      </dgm:t>
    </dgm:pt>
    <dgm:pt modelId="{E465BA98-01A4-4C73-9FCD-9B8254C181BD}" type="sibTrans" cxnId="{36563E4C-9F97-495F-B263-4CC2D974EE39}">
      <dgm:prSet/>
      <dgm:spPr/>
      <dgm:t>
        <a:bodyPr/>
        <a:lstStyle/>
        <a:p>
          <a:endParaRPr lang="en-US"/>
        </a:p>
      </dgm:t>
    </dgm:pt>
    <dgm:pt modelId="{1ED85B5C-C97E-43CD-83EA-0D8624913EB5}">
      <dgm:prSet/>
      <dgm:spPr/>
      <dgm:t>
        <a:bodyPr/>
        <a:lstStyle/>
        <a:p>
          <a:r>
            <a:rPr lang="en-US" b="0" i="0"/>
            <a:t>With bit-vectors and cycle-time: solvable for 300 processes in a few minutes, but not all processes.</a:t>
          </a:r>
          <a:endParaRPr lang="en-US"/>
        </a:p>
      </dgm:t>
    </dgm:pt>
    <dgm:pt modelId="{1145FB33-9536-4102-8A4B-4FDD9397429A}" type="parTrans" cxnId="{8F996F6F-764E-40B2-8D18-D149B037C560}">
      <dgm:prSet/>
      <dgm:spPr/>
      <dgm:t>
        <a:bodyPr/>
        <a:lstStyle/>
        <a:p>
          <a:endParaRPr lang="en-US"/>
        </a:p>
      </dgm:t>
    </dgm:pt>
    <dgm:pt modelId="{6E5C538B-B69F-4876-B636-6EB5BDFDD6CE}" type="sibTrans" cxnId="{8F996F6F-764E-40B2-8D18-D149B037C560}">
      <dgm:prSet/>
      <dgm:spPr/>
      <dgm:t>
        <a:bodyPr/>
        <a:lstStyle/>
        <a:p>
          <a:endParaRPr lang="en-US"/>
        </a:p>
      </dgm:t>
    </dgm:pt>
    <dgm:pt modelId="{6BEA833E-61BD-40E7-AB26-76EE8CF47177}">
      <dgm:prSet/>
      <dgm:spPr/>
      <dgm:t>
        <a:bodyPr/>
        <a:lstStyle/>
        <a:p>
          <a:r>
            <a:rPr lang="en-US"/>
            <a:t>With bit-vectors, programmable-propagator for cycle-time: patching + solving</a:t>
          </a:r>
        </a:p>
      </dgm:t>
    </dgm:pt>
    <dgm:pt modelId="{F8EF6C1D-9C53-4D87-983A-EF439AB0BCC2}" type="parTrans" cxnId="{1BEC7797-10CC-4111-9429-03548EEC7850}">
      <dgm:prSet/>
      <dgm:spPr/>
      <dgm:t>
        <a:bodyPr/>
        <a:lstStyle/>
        <a:p>
          <a:endParaRPr lang="en-US"/>
        </a:p>
      </dgm:t>
    </dgm:pt>
    <dgm:pt modelId="{E108B4D8-3D1E-4755-9F80-D3D86859C574}" type="sibTrans" cxnId="{1BEC7797-10CC-4111-9429-03548EEC7850}">
      <dgm:prSet/>
      <dgm:spPr/>
      <dgm:t>
        <a:bodyPr/>
        <a:lstStyle/>
        <a:p>
          <a:endParaRPr lang="en-US"/>
        </a:p>
      </dgm:t>
    </dgm:pt>
    <dgm:pt modelId="{DD6A0E5D-B634-41FA-BDD5-30161F928C0A}">
      <dgm:prSet/>
      <dgm:spPr/>
      <dgm:t>
        <a:bodyPr/>
        <a:lstStyle/>
        <a:p>
          <a:r>
            <a:rPr lang="en-US"/>
            <a:t>Stations and processes, station heights and task time are integers</a:t>
          </a:r>
        </a:p>
      </dgm:t>
    </dgm:pt>
    <dgm:pt modelId="{4DB87F63-9BBD-4B12-B5E2-8001A24F10F7}" type="parTrans" cxnId="{BC65C981-AD75-4E60-87C7-A32717CC7051}">
      <dgm:prSet/>
      <dgm:spPr/>
      <dgm:t>
        <a:bodyPr/>
        <a:lstStyle/>
        <a:p>
          <a:endParaRPr lang="en-US"/>
        </a:p>
      </dgm:t>
    </dgm:pt>
    <dgm:pt modelId="{62D3ACD2-D883-4864-A8FA-CA6FA430215C}" type="sibTrans" cxnId="{BC65C981-AD75-4E60-87C7-A32717CC7051}">
      <dgm:prSet/>
      <dgm:spPr/>
      <dgm:t>
        <a:bodyPr/>
        <a:lstStyle/>
        <a:p>
          <a:endParaRPr lang="en-US"/>
        </a:p>
      </dgm:t>
    </dgm:pt>
    <dgm:pt modelId="{913A7A22-F0E0-4C3A-B5B3-3D6F961A7AA5}">
      <dgm:prSet/>
      <dgm:spPr/>
      <dgm:t>
        <a:bodyPr/>
        <a:lstStyle/>
        <a:p>
          <a:endParaRPr lang="en-US"/>
        </a:p>
      </dgm:t>
    </dgm:pt>
    <dgm:pt modelId="{938E8D7A-8FF5-4E04-808E-9786835C5931}" type="parTrans" cxnId="{0E9B5FBD-52C8-4A82-9C74-46946BF43085}">
      <dgm:prSet/>
      <dgm:spPr/>
      <dgm:t>
        <a:bodyPr/>
        <a:lstStyle/>
        <a:p>
          <a:endParaRPr lang="en-US"/>
        </a:p>
      </dgm:t>
    </dgm:pt>
    <dgm:pt modelId="{C79C309E-EA73-40B6-BA78-72743C82FD0E}" type="sibTrans" cxnId="{0E9B5FBD-52C8-4A82-9C74-46946BF43085}">
      <dgm:prSet/>
      <dgm:spPr/>
      <dgm:t>
        <a:bodyPr/>
        <a:lstStyle/>
        <a:p>
          <a:endParaRPr lang="en-US"/>
        </a:p>
      </dgm:t>
    </dgm:pt>
    <dgm:pt modelId="{9A1CB40F-ACFD-4B17-A52B-685188B140ED}">
      <dgm:prSet/>
      <dgm:spPr/>
      <dgm:t>
        <a:bodyPr/>
        <a:lstStyle/>
        <a:p>
          <a:r>
            <a:rPr lang="en-US"/>
            <a:t>Solved 100 processes very slowly.</a:t>
          </a:r>
        </a:p>
      </dgm:t>
    </dgm:pt>
    <dgm:pt modelId="{761B8139-AF08-45AD-87A4-762AEA8940BB}" type="parTrans" cxnId="{5BE3AE42-A3CA-4921-8E37-96544BD99778}">
      <dgm:prSet/>
      <dgm:spPr/>
      <dgm:t>
        <a:bodyPr/>
        <a:lstStyle/>
        <a:p>
          <a:endParaRPr lang="en-US"/>
        </a:p>
      </dgm:t>
    </dgm:pt>
    <dgm:pt modelId="{D008A27C-54BD-4C18-A0AF-D59D920F021B}" type="sibTrans" cxnId="{5BE3AE42-A3CA-4921-8E37-96544BD99778}">
      <dgm:prSet/>
      <dgm:spPr/>
      <dgm:t>
        <a:bodyPr/>
        <a:lstStyle/>
        <a:p>
          <a:endParaRPr lang="en-US"/>
        </a:p>
      </dgm:t>
    </dgm:pt>
    <dgm:pt modelId="{613EBB6F-248C-45EB-BF19-02E69C45211A}">
      <dgm:prSet/>
      <dgm:spPr/>
      <dgm:t>
        <a:bodyPr/>
        <a:lstStyle/>
        <a:p>
          <a:r>
            <a:rPr lang="en-US"/>
            <a:t>Initial: a few hours</a:t>
          </a:r>
        </a:p>
      </dgm:t>
    </dgm:pt>
    <dgm:pt modelId="{43393CA7-8B1A-497A-BEDC-2DD8773D501C}" type="parTrans" cxnId="{A778AE95-7462-41B1-9D4E-7EAEF8D40A62}">
      <dgm:prSet/>
      <dgm:spPr/>
      <dgm:t>
        <a:bodyPr/>
        <a:lstStyle/>
        <a:p>
          <a:endParaRPr lang="en-US"/>
        </a:p>
      </dgm:t>
    </dgm:pt>
    <dgm:pt modelId="{812762C6-A6E6-4BB2-A8BA-2D76FB167F31}" type="sibTrans" cxnId="{A778AE95-7462-41B1-9D4E-7EAEF8D40A62}">
      <dgm:prSet/>
      <dgm:spPr/>
      <dgm:t>
        <a:bodyPr/>
        <a:lstStyle/>
        <a:p>
          <a:endParaRPr lang="en-US"/>
        </a:p>
      </dgm:t>
    </dgm:pt>
    <dgm:pt modelId="{B5D28A82-C8D4-4576-865C-683B028BB7D5}">
      <dgm:prSet/>
      <dgm:spPr/>
      <dgm:t>
        <a:bodyPr/>
        <a:lstStyle/>
        <a:p>
          <a:r>
            <a:rPr lang="en-US"/>
            <a:t>Current: a few minutes.</a:t>
          </a:r>
        </a:p>
      </dgm:t>
    </dgm:pt>
    <dgm:pt modelId="{678ECCB5-F8D2-49AA-B8E8-440609609FA8}" type="parTrans" cxnId="{63673AEB-AB1B-41D1-96EF-74FE6CD56226}">
      <dgm:prSet/>
      <dgm:spPr/>
      <dgm:t>
        <a:bodyPr/>
        <a:lstStyle/>
        <a:p>
          <a:endParaRPr lang="en-US"/>
        </a:p>
      </dgm:t>
    </dgm:pt>
    <dgm:pt modelId="{12CD054D-148B-4F39-8225-5DB1A2379AFA}" type="sibTrans" cxnId="{63673AEB-AB1B-41D1-96EF-74FE6CD56226}">
      <dgm:prSet/>
      <dgm:spPr/>
      <dgm:t>
        <a:bodyPr/>
        <a:lstStyle/>
        <a:p>
          <a:endParaRPr lang="en-US"/>
        </a:p>
      </dgm:t>
    </dgm:pt>
    <dgm:pt modelId="{2B48883A-DE55-4D39-B4F0-73E155F39C0C}" type="pres">
      <dgm:prSet presAssocID="{F6903A56-04A0-4D04-9566-1978D22AF99A}" presName="Name0" presStyleCnt="0">
        <dgm:presLayoutVars>
          <dgm:dir/>
          <dgm:animLvl val="lvl"/>
          <dgm:resizeHandles val="exact"/>
        </dgm:presLayoutVars>
      </dgm:prSet>
      <dgm:spPr/>
    </dgm:pt>
    <dgm:pt modelId="{E92F3FBC-0005-4FE2-A391-9E1168C406C5}" type="pres">
      <dgm:prSet presAssocID="{E78736A7-C563-4DA5-94CA-F5D342B36625}" presName="composite" presStyleCnt="0"/>
      <dgm:spPr/>
    </dgm:pt>
    <dgm:pt modelId="{EF2E1B04-0C99-49DB-8DFE-AF0462FE66C3}" type="pres">
      <dgm:prSet presAssocID="{E78736A7-C563-4DA5-94CA-F5D342B36625}" presName="parTx" presStyleLbl="alignNode1" presStyleIdx="0" presStyleCnt="4">
        <dgm:presLayoutVars>
          <dgm:chMax val="0"/>
          <dgm:chPref val="0"/>
          <dgm:bulletEnabled val="1"/>
        </dgm:presLayoutVars>
      </dgm:prSet>
      <dgm:spPr/>
    </dgm:pt>
    <dgm:pt modelId="{633A6163-DCDE-40E2-A695-965E41316A0F}" type="pres">
      <dgm:prSet presAssocID="{E78736A7-C563-4DA5-94CA-F5D342B36625}" presName="desTx" presStyleLbl="alignAccFollowNode1" presStyleIdx="0" presStyleCnt="4">
        <dgm:presLayoutVars>
          <dgm:bulletEnabled val="1"/>
        </dgm:presLayoutVars>
      </dgm:prSet>
      <dgm:spPr/>
    </dgm:pt>
    <dgm:pt modelId="{18B8D691-533E-4007-857D-3B1BD52FBF52}" type="pres">
      <dgm:prSet presAssocID="{3C9A09F7-4A0B-49CB-97DE-AF5EEC97735F}" presName="space" presStyleCnt="0"/>
      <dgm:spPr/>
    </dgm:pt>
    <dgm:pt modelId="{99EF7614-EFFF-40E0-A9EB-27F1D97DCFB5}" type="pres">
      <dgm:prSet presAssocID="{D65C3FCE-887C-416B-A4B7-059B8D23D23E}" presName="composite" presStyleCnt="0"/>
      <dgm:spPr/>
    </dgm:pt>
    <dgm:pt modelId="{0807A809-6F86-4DE1-BF88-228111333B23}" type="pres">
      <dgm:prSet presAssocID="{D65C3FCE-887C-416B-A4B7-059B8D23D23E}" presName="parTx" presStyleLbl="alignNode1" presStyleIdx="1" presStyleCnt="4">
        <dgm:presLayoutVars>
          <dgm:chMax val="0"/>
          <dgm:chPref val="0"/>
          <dgm:bulletEnabled val="1"/>
        </dgm:presLayoutVars>
      </dgm:prSet>
      <dgm:spPr/>
    </dgm:pt>
    <dgm:pt modelId="{288F5F11-1760-470F-AB0F-EA7ED0C0A44D}" type="pres">
      <dgm:prSet presAssocID="{D65C3FCE-887C-416B-A4B7-059B8D23D23E}" presName="desTx" presStyleLbl="alignAccFollowNode1" presStyleIdx="1" presStyleCnt="4">
        <dgm:presLayoutVars>
          <dgm:bulletEnabled val="1"/>
        </dgm:presLayoutVars>
      </dgm:prSet>
      <dgm:spPr/>
    </dgm:pt>
    <dgm:pt modelId="{F132C3B3-F40A-415D-BCCD-FD7200E2BEA0}" type="pres">
      <dgm:prSet presAssocID="{C5830CAE-DDBD-47C4-A92C-21DBE3506075}" presName="space" presStyleCnt="0"/>
      <dgm:spPr/>
    </dgm:pt>
    <dgm:pt modelId="{F709A0B8-64A7-4072-B86B-20127B455799}" type="pres">
      <dgm:prSet presAssocID="{80654437-56A4-4850-9C16-4D769CE5930C}" presName="composite" presStyleCnt="0"/>
      <dgm:spPr/>
    </dgm:pt>
    <dgm:pt modelId="{56853121-684C-4A46-8227-9282119C3080}" type="pres">
      <dgm:prSet presAssocID="{80654437-56A4-4850-9C16-4D769CE5930C}" presName="parTx" presStyleLbl="alignNode1" presStyleIdx="2" presStyleCnt="4">
        <dgm:presLayoutVars>
          <dgm:chMax val="0"/>
          <dgm:chPref val="0"/>
          <dgm:bulletEnabled val="1"/>
        </dgm:presLayoutVars>
      </dgm:prSet>
      <dgm:spPr/>
    </dgm:pt>
    <dgm:pt modelId="{E6A628BB-3F40-48C1-BF6B-9E942A109570}" type="pres">
      <dgm:prSet presAssocID="{80654437-56A4-4850-9C16-4D769CE5930C}" presName="desTx" presStyleLbl="alignAccFollowNode1" presStyleIdx="2" presStyleCnt="4">
        <dgm:presLayoutVars>
          <dgm:bulletEnabled val="1"/>
        </dgm:presLayoutVars>
      </dgm:prSet>
      <dgm:spPr/>
    </dgm:pt>
    <dgm:pt modelId="{834C360F-77FE-4443-9BE6-5833704C4AA5}" type="pres">
      <dgm:prSet presAssocID="{8C925131-D7D0-4768-AE3E-D61D6F234D79}" presName="space" presStyleCnt="0"/>
      <dgm:spPr/>
    </dgm:pt>
    <dgm:pt modelId="{2FB0532C-FE8D-4666-8546-B03F3F753BA8}" type="pres">
      <dgm:prSet presAssocID="{39D0C0ED-FF60-4FF6-84D6-B9EF595DC6B2}" presName="composite" presStyleCnt="0"/>
      <dgm:spPr/>
    </dgm:pt>
    <dgm:pt modelId="{F5AA937D-6AA2-4FF1-8E51-63A0795AD356}" type="pres">
      <dgm:prSet presAssocID="{39D0C0ED-FF60-4FF6-84D6-B9EF595DC6B2}" presName="parTx" presStyleLbl="alignNode1" presStyleIdx="3" presStyleCnt="4">
        <dgm:presLayoutVars>
          <dgm:chMax val="0"/>
          <dgm:chPref val="0"/>
          <dgm:bulletEnabled val="1"/>
        </dgm:presLayoutVars>
      </dgm:prSet>
      <dgm:spPr/>
    </dgm:pt>
    <dgm:pt modelId="{F06DC191-D576-4FC0-9FDE-F49DB914565E}" type="pres">
      <dgm:prSet presAssocID="{39D0C0ED-FF60-4FF6-84D6-B9EF595DC6B2}" presName="desTx" presStyleLbl="alignAccFollowNode1" presStyleIdx="3" presStyleCnt="4">
        <dgm:presLayoutVars>
          <dgm:bulletEnabled val="1"/>
        </dgm:presLayoutVars>
      </dgm:prSet>
      <dgm:spPr/>
    </dgm:pt>
  </dgm:ptLst>
  <dgm:cxnLst>
    <dgm:cxn modelId="{40BB1C03-2354-4D2A-B82D-6F337F772B7A}" srcId="{80654437-56A4-4850-9C16-4D769CE5930C}" destId="{9B2230A4-2DDA-403E-A771-6E081B7C3EB2}" srcOrd="0" destOrd="0" parTransId="{1E118763-10AB-4A45-A4C5-045277703C77}" sibTransId="{2EF205EB-13EF-4A00-83CE-A3D897C0C979}"/>
    <dgm:cxn modelId="{7C2DF104-6A77-477C-A7E7-B7E6F08D5587}" type="presOf" srcId="{613EBB6F-248C-45EB-BF19-02E69C45211A}" destId="{F06DC191-D576-4FC0-9FDE-F49DB914565E}" srcOrd="0" destOrd="3" presId="urn:microsoft.com/office/officeart/2005/8/layout/hList1"/>
    <dgm:cxn modelId="{1726310F-1906-44CB-B2C7-6008E3F3D687}" type="presOf" srcId="{913A7A22-F0E0-4C3A-B5B3-3D6F961A7AA5}" destId="{633A6163-DCDE-40E2-A695-965E41316A0F}" srcOrd="0" destOrd="3" presId="urn:microsoft.com/office/officeart/2005/8/layout/hList1"/>
    <dgm:cxn modelId="{73132019-2AF5-4C76-8410-9599764C002D}" srcId="{80654437-56A4-4850-9C16-4D769CE5930C}" destId="{B8CB1014-525E-41B2-BBE4-E7152B47A559}" srcOrd="2" destOrd="0" parTransId="{901167C7-7922-447C-BBE6-01C21F9D5B40}" sibTransId="{0F008229-29B2-43A1-8543-673F9F42A2E2}"/>
    <dgm:cxn modelId="{81AA3021-B054-4533-9965-D484CD797BB6}" srcId="{F6903A56-04A0-4D04-9566-1978D22AF99A}" destId="{D65C3FCE-887C-416B-A4B7-059B8D23D23E}" srcOrd="1" destOrd="0" parTransId="{624E9951-22A9-48A7-8308-F8754106B58D}" sibTransId="{C5830CAE-DDBD-47C4-A92C-21DBE3506075}"/>
    <dgm:cxn modelId="{A78C8B2C-BF36-481A-B989-87CA7D3DE28B}" type="presOf" srcId="{E78736A7-C563-4DA5-94CA-F5D342B36625}" destId="{EF2E1B04-0C99-49DB-8DFE-AF0462FE66C3}" srcOrd="0" destOrd="0" presId="urn:microsoft.com/office/officeart/2005/8/layout/hList1"/>
    <dgm:cxn modelId="{53B58B2D-E9D0-4FB0-A0F5-928BE07CBC51}" type="presOf" srcId="{F6903A56-04A0-4D04-9566-1978D22AF99A}" destId="{2B48883A-DE55-4D39-B4F0-73E155F39C0C}" srcOrd="0" destOrd="0" presId="urn:microsoft.com/office/officeart/2005/8/layout/hList1"/>
    <dgm:cxn modelId="{368FA133-DA8F-4592-B9A4-7DAD23CB1E6B}" srcId="{80654437-56A4-4850-9C16-4D769CE5930C}" destId="{DC7EC2DF-CC7E-4975-A3B9-2FC115A18610}" srcOrd="1" destOrd="0" parTransId="{64B6F975-B471-4C30-95CC-F4F5263AE590}" sibTransId="{834D273B-0720-4CA1-BA6D-733769173F37}"/>
    <dgm:cxn modelId="{5D911941-D49D-4370-B01D-CDC8C85E7B56}" type="presOf" srcId="{9B2230A4-2DDA-403E-A771-6E081B7C3EB2}" destId="{E6A628BB-3F40-48C1-BF6B-9E942A109570}" srcOrd="0" destOrd="0" presId="urn:microsoft.com/office/officeart/2005/8/layout/hList1"/>
    <dgm:cxn modelId="{5BE3AE42-A3CA-4921-8E37-96544BD99778}" srcId="{E78736A7-C563-4DA5-94CA-F5D342B36625}" destId="{9A1CB40F-ACFD-4B17-A52B-685188B140ED}" srcOrd="2" destOrd="0" parTransId="{761B8139-AF08-45AD-87A4-762AEA8940BB}" sibTransId="{D008A27C-54BD-4C18-A0AF-D59D920F021B}"/>
    <dgm:cxn modelId="{57DDF966-9173-4BC9-8A33-A14046822728}" type="presOf" srcId="{DD6A0E5D-B634-41FA-BDD5-30161F928C0A}" destId="{633A6163-DCDE-40E2-A695-965E41316A0F}" srcOrd="0" destOrd="1" presId="urn:microsoft.com/office/officeart/2005/8/layout/hList1"/>
    <dgm:cxn modelId="{36563E4C-9F97-495F-B263-4CC2D974EE39}" srcId="{39D0C0ED-FF60-4FF6-84D6-B9EF595DC6B2}" destId="{02DFC55D-373D-422B-BEBF-2FF34FDC310F}" srcOrd="0" destOrd="0" parTransId="{3600A741-EF71-49F5-9712-52870394AF2D}" sibTransId="{E465BA98-01A4-4C73-9FCD-9B8254C181BD}"/>
    <dgm:cxn modelId="{80BD526D-E3EC-47D0-BC68-54E6DECFD83B}" srcId="{D65C3FCE-887C-416B-A4B7-059B8D23D23E}" destId="{F8C7EC29-B43F-445A-AC49-80B13A5264B8}" srcOrd="1" destOrd="0" parTransId="{3156733C-FAAD-4E7B-ADAF-CBB371D8723B}" sibTransId="{7159F525-6650-4E51-B330-F0AD98488BBD}"/>
    <dgm:cxn modelId="{8F996F6F-764E-40B2-8D18-D149B037C560}" srcId="{39D0C0ED-FF60-4FF6-84D6-B9EF595DC6B2}" destId="{1ED85B5C-C97E-43CD-83EA-0D8624913EB5}" srcOrd="1" destOrd="0" parTransId="{1145FB33-9536-4102-8A4B-4FDD9397429A}" sibTransId="{6E5C538B-B69F-4876-B636-6EB5BDFDD6CE}"/>
    <dgm:cxn modelId="{FD020951-5F50-4CF1-A450-02913001615E}" type="presOf" srcId="{39D0C0ED-FF60-4FF6-84D6-B9EF595DC6B2}" destId="{F5AA937D-6AA2-4FF1-8E51-63A0795AD356}" srcOrd="0" destOrd="0" presId="urn:microsoft.com/office/officeart/2005/8/layout/hList1"/>
    <dgm:cxn modelId="{5C209D52-0521-4011-AEA8-B32A6A1FD732}" srcId="{F6903A56-04A0-4D04-9566-1978D22AF99A}" destId="{E78736A7-C563-4DA5-94CA-F5D342B36625}" srcOrd="0" destOrd="0" parTransId="{3A03DFDB-9FEA-4CC9-8116-895973E86361}" sibTransId="{3C9A09F7-4A0B-49CB-97DE-AF5EEC97735F}"/>
    <dgm:cxn modelId="{EF2E6179-1F50-405D-B4B6-C618E70B0D04}" type="presOf" srcId="{DC7EC2DF-CC7E-4975-A3B9-2FC115A18610}" destId="{E6A628BB-3F40-48C1-BF6B-9E942A109570}" srcOrd="0" destOrd="1" presId="urn:microsoft.com/office/officeart/2005/8/layout/hList1"/>
    <dgm:cxn modelId="{3B520281-62AC-4C4A-8532-3ADF6F8B165F}" type="presOf" srcId="{02DFC55D-373D-422B-BEBF-2FF34FDC310F}" destId="{F06DC191-D576-4FC0-9FDE-F49DB914565E}" srcOrd="0" destOrd="0" presId="urn:microsoft.com/office/officeart/2005/8/layout/hList1"/>
    <dgm:cxn modelId="{BC65C981-AD75-4E60-87C7-A32717CC7051}" srcId="{E78736A7-C563-4DA5-94CA-F5D342B36625}" destId="{DD6A0E5D-B634-41FA-BDD5-30161F928C0A}" srcOrd="1" destOrd="0" parTransId="{4DB87F63-9BBD-4B12-B5E2-8001A24F10F7}" sibTransId="{62D3ACD2-D883-4864-A8FA-CA6FA430215C}"/>
    <dgm:cxn modelId="{FF72C08E-A74C-4407-ACB8-0797C57E4B0A}" type="presOf" srcId="{9A1CB40F-ACFD-4B17-A52B-685188B140ED}" destId="{633A6163-DCDE-40E2-A695-965E41316A0F}" srcOrd="0" destOrd="2" presId="urn:microsoft.com/office/officeart/2005/8/layout/hList1"/>
    <dgm:cxn modelId="{EEBB6193-D856-43AA-B8CA-BBAD0927B38F}" type="presOf" srcId="{B8CB1014-525E-41B2-BBE4-E7152B47A559}" destId="{E6A628BB-3F40-48C1-BF6B-9E942A109570}" srcOrd="0" destOrd="2" presId="urn:microsoft.com/office/officeart/2005/8/layout/hList1"/>
    <dgm:cxn modelId="{7A4AA794-2BED-4C50-A02C-478E9641A79C}" type="presOf" srcId="{D65C3FCE-887C-416B-A4B7-059B8D23D23E}" destId="{0807A809-6F86-4DE1-BF88-228111333B23}" srcOrd="0" destOrd="0" presId="urn:microsoft.com/office/officeart/2005/8/layout/hList1"/>
    <dgm:cxn modelId="{A778AE95-7462-41B1-9D4E-7EAEF8D40A62}" srcId="{39D0C0ED-FF60-4FF6-84D6-B9EF595DC6B2}" destId="{613EBB6F-248C-45EB-BF19-02E69C45211A}" srcOrd="3" destOrd="0" parTransId="{43393CA7-8B1A-497A-BEDC-2DD8773D501C}" sibTransId="{812762C6-A6E6-4BB2-A8BA-2D76FB167F31}"/>
    <dgm:cxn modelId="{1BEC7797-10CC-4111-9429-03548EEC7850}" srcId="{39D0C0ED-FF60-4FF6-84D6-B9EF595DC6B2}" destId="{6BEA833E-61BD-40E7-AB26-76EE8CF47177}" srcOrd="2" destOrd="0" parTransId="{F8EF6C1D-9C53-4D87-983A-EF439AB0BCC2}" sibTransId="{E108B4D8-3D1E-4755-9F80-D3D86859C574}"/>
    <dgm:cxn modelId="{5791D098-D2A0-42EB-8662-D321CD3FE699}" type="presOf" srcId="{AD3A09FE-7F7B-44C0-8069-B01DBBA51131}" destId="{633A6163-DCDE-40E2-A695-965E41316A0F}" srcOrd="0" destOrd="0" presId="urn:microsoft.com/office/officeart/2005/8/layout/hList1"/>
    <dgm:cxn modelId="{6AE3C39E-E24C-4377-BD7A-6A11B4A04A5C}" srcId="{F6903A56-04A0-4D04-9566-1978D22AF99A}" destId="{80654437-56A4-4850-9C16-4D769CE5930C}" srcOrd="2" destOrd="0" parTransId="{39F18CB4-D7F6-483C-B937-9A5CD0C5FEBD}" sibTransId="{8C925131-D7D0-4768-AE3E-D61D6F234D79}"/>
    <dgm:cxn modelId="{EDD0AAA1-CE7B-4BAA-88ED-00F0F684BFA6}" type="presOf" srcId="{6BEA833E-61BD-40E7-AB26-76EE8CF47177}" destId="{F06DC191-D576-4FC0-9FDE-F49DB914565E}" srcOrd="0" destOrd="2" presId="urn:microsoft.com/office/officeart/2005/8/layout/hList1"/>
    <dgm:cxn modelId="{799D6BA3-19BB-44ED-AD7B-E799C532C67E}" srcId="{D65C3FCE-887C-416B-A4B7-059B8D23D23E}" destId="{1DCB9F87-DEDC-408D-BC4D-D75146F8BA4A}" srcOrd="0" destOrd="0" parTransId="{11B7C385-D9FD-446C-A7B0-7F762DF09AC2}" sibTransId="{2095FB88-0ADF-4353-8263-6DF280E8B312}"/>
    <dgm:cxn modelId="{3830F3B1-A36B-4A68-AF54-0AB082E1CD53}" type="presOf" srcId="{F8C7EC29-B43F-445A-AC49-80B13A5264B8}" destId="{288F5F11-1760-470F-AB0F-EA7ED0C0A44D}" srcOrd="0" destOrd="1" presId="urn:microsoft.com/office/officeart/2005/8/layout/hList1"/>
    <dgm:cxn modelId="{FA0EBFBB-19E6-42CA-B8A1-2152C78CB884}" srcId="{E78736A7-C563-4DA5-94CA-F5D342B36625}" destId="{AD3A09FE-7F7B-44C0-8069-B01DBBA51131}" srcOrd="0" destOrd="0" parTransId="{DE61550F-58FA-4813-805B-99BC169124BE}" sibTransId="{BF68593E-1118-493A-849E-0C6D76B023CB}"/>
    <dgm:cxn modelId="{0E9B5FBD-52C8-4A82-9C74-46946BF43085}" srcId="{E78736A7-C563-4DA5-94CA-F5D342B36625}" destId="{913A7A22-F0E0-4C3A-B5B3-3D6F961A7AA5}" srcOrd="3" destOrd="0" parTransId="{938E8D7A-8FF5-4E04-808E-9786835C5931}" sibTransId="{C79C309E-EA73-40B6-BA78-72743C82FD0E}"/>
    <dgm:cxn modelId="{E1DDCCCD-C6C4-43F9-8B21-24C5B652311A}" type="presOf" srcId="{B5D28A82-C8D4-4576-865C-683B028BB7D5}" destId="{F06DC191-D576-4FC0-9FDE-F49DB914565E}" srcOrd="0" destOrd="4" presId="urn:microsoft.com/office/officeart/2005/8/layout/hList1"/>
    <dgm:cxn modelId="{C0B891D6-7E6B-43D9-9A5A-8C822D5AF131}" type="presOf" srcId="{1DCB9F87-DEDC-408D-BC4D-D75146F8BA4A}" destId="{288F5F11-1760-470F-AB0F-EA7ED0C0A44D}" srcOrd="0" destOrd="0" presId="urn:microsoft.com/office/officeart/2005/8/layout/hList1"/>
    <dgm:cxn modelId="{D78F90E3-880A-455B-A217-B3A7DB8BA68D}" type="presOf" srcId="{1ED85B5C-C97E-43CD-83EA-0D8624913EB5}" destId="{F06DC191-D576-4FC0-9FDE-F49DB914565E}" srcOrd="0" destOrd="1" presId="urn:microsoft.com/office/officeart/2005/8/layout/hList1"/>
    <dgm:cxn modelId="{DAABBFE4-67D1-40C9-BD82-5A1D056F3DD8}" srcId="{F6903A56-04A0-4D04-9566-1978D22AF99A}" destId="{39D0C0ED-FF60-4FF6-84D6-B9EF595DC6B2}" srcOrd="3" destOrd="0" parTransId="{6F6933D6-69F5-4D69-AF74-E4CF0BB099E4}" sibTransId="{1DA12551-AA75-4393-A0E5-ACE38EF20013}"/>
    <dgm:cxn modelId="{63673AEB-AB1B-41D1-96EF-74FE6CD56226}" srcId="{39D0C0ED-FF60-4FF6-84D6-B9EF595DC6B2}" destId="{B5D28A82-C8D4-4576-865C-683B028BB7D5}" srcOrd="4" destOrd="0" parTransId="{678ECCB5-F8D2-49AA-B8E8-440609609FA8}" sibTransId="{12CD054D-148B-4F39-8225-5DB1A2379AFA}"/>
    <dgm:cxn modelId="{6CB2ACEE-0CD3-4F27-9BDB-DE730B5EF864}" type="presOf" srcId="{80654437-56A4-4850-9C16-4D769CE5930C}" destId="{56853121-684C-4A46-8227-9282119C3080}" srcOrd="0" destOrd="0" presId="urn:microsoft.com/office/officeart/2005/8/layout/hList1"/>
    <dgm:cxn modelId="{86090B4C-E725-47BB-98B2-F67951140480}" type="presParOf" srcId="{2B48883A-DE55-4D39-B4F0-73E155F39C0C}" destId="{E92F3FBC-0005-4FE2-A391-9E1168C406C5}" srcOrd="0" destOrd="0" presId="urn:microsoft.com/office/officeart/2005/8/layout/hList1"/>
    <dgm:cxn modelId="{FA30077D-D758-4757-815B-5AA555D3C092}" type="presParOf" srcId="{E92F3FBC-0005-4FE2-A391-9E1168C406C5}" destId="{EF2E1B04-0C99-49DB-8DFE-AF0462FE66C3}" srcOrd="0" destOrd="0" presId="urn:microsoft.com/office/officeart/2005/8/layout/hList1"/>
    <dgm:cxn modelId="{5D0186DE-4BD2-4F3E-A3ED-1291DB5D9498}" type="presParOf" srcId="{E92F3FBC-0005-4FE2-A391-9E1168C406C5}" destId="{633A6163-DCDE-40E2-A695-965E41316A0F}" srcOrd="1" destOrd="0" presId="urn:microsoft.com/office/officeart/2005/8/layout/hList1"/>
    <dgm:cxn modelId="{1E439967-72EC-489A-BED2-B4D3305C383F}" type="presParOf" srcId="{2B48883A-DE55-4D39-B4F0-73E155F39C0C}" destId="{18B8D691-533E-4007-857D-3B1BD52FBF52}" srcOrd="1" destOrd="0" presId="urn:microsoft.com/office/officeart/2005/8/layout/hList1"/>
    <dgm:cxn modelId="{F264C81A-152F-4547-B2D6-32B40533A7BA}" type="presParOf" srcId="{2B48883A-DE55-4D39-B4F0-73E155F39C0C}" destId="{99EF7614-EFFF-40E0-A9EB-27F1D97DCFB5}" srcOrd="2" destOrd="0" presId="urn:microsoft.com/office/officeart/2005/8/layout/hList1"/>
    <dgm:cxn modelId="{683FAC37-1182-44FA-87C5-748E3F1322ED}" type="presParOf" srcId="{99EF7614-EFFF-40E0-A9EB-27F1D97DCFB5}" destId="{0807A809-6F86-4DE1-BF88-228111333B23}" srcOrd="0" destOrd="0" presId="urn:microsoft.com/office/officeart/2005/8/layout/hList1"/>
    <dgm:cxn modelId="{37987BE7-5F3B-4EAE-B63F-91EE76CBC649}" type="presParOf" srcId="{99EF7614-EFFF-40E0-A9EB-27F1D97DCFB5}" destId="{288F5F11-1760-470F-AB0F-EA7ED0C0A44D}" srcOrd="1" destOrd="0" presId="urn:microsoft.com/office/officeart/2005/8/layout/hList1"/>
    <dgm:cxn modelId="{B38CC30C-89C5-4574-8F89-508E94C7B00C}" type="presParOf" srcId="{2B48883A-DE55-4D39-B4F0-73E155F39C0C}" destId="{F132C3B3-F40A-415D-BCCD-FD7200E2BEA0}" srcOrd="3" destOrd="0" presId="urn:microsoft.com/office/officeart/2005/8/layout/hList1"/>
    <dgm:cxn modelId="{9583E330-E24A-4460-B754-601ADBC9A49B}" type="presParOf" srcId="{2B48883A-DE55-4D39-B4F0-73E155F39C0C}" destId="{F709A0B8-64A7-4072-B86B-20127B455799}" srcOrd="4" destOrd="0" presId="urn:microsoft.com/office/officeart/2005/8/layout/hList1"/>
    <dgm:cxn modelId="{70513D1A-0C9B-471D-A6E6-D23AB70DB4BA}" type="presParOf" srcId="{F709A0B8-64A7-4072-B86B-20127B455799}" destId="{56853121-684C-4A46-8227-9282119C3080}" srcOrd="0" destOrd="0" presId="urn:microsoft.com/office/officeart/2005/8/layout/hList1"/>
    <dgm:cxn modelId="{54870607-A94C-4E0D-9BA1-F9EF14D7D69B}" type="presParOf" srcId="{F709A0B8-64A7-4072-B86B-20127B455799}" destId="{E6A628BB-3F40-48C1-BF6B-9E942A109570}" srcOrd="1" destOrd="0" presId="urn:microsoft.com/office/officeart/2005/8/layout/hList1"/>
    <dgm:cxn modelId="{523AF788-75F8-48A5-A83D-BF5DECF51536}" type="presParOf" srcId="{2B48883A-DE55-4D39-B4F0-73E155F39C0C}" destId="{834C360F-77FE-4443-9BE6-5833704C4AA5}" srcOrd="5" destOrd="0" presId="urn:microsoft.com/office/officeart/2005/8/layout/hList1"/>
    <dgm:cxn modelId="{458695E6-4FDB-498A-B93B-68684CE19371}" type="presParOf" srcId="{2B48883A-DE55-4D39-B4F0-73E155F39C0C}" destId="{2FB0532C-FE8D-4666-8546-B03F3F753BA8}" srcOrd="6" destOrd="0" presId="urn:microsoft.com/office/officeart/2005/8/layout/hList1"/>
    <dgm:cxn modelId="{F8E3784D-DAD6-409F-9321-C785ABE2EDD3}" type="presParOf" srcId="{2FB0532C-FE8D-4666-8546-B03F3F753BA8}" destId="{F5AA937D-6AA2-4FF1-8E51-63A0795AD356}" srcOrd="0" destOrd="0" presId="urn:microsoft.com/office/officeart/2005/8/layout/hList1"/>
    <dgm:cxn modelId="{06FB3DC5-D44C-4520-B2B8-741C58B6E3A3}" type="presParOf" srcId="{2FB0532C-FE8D-4666-8546-B03F3F753BA8}" destId="{F06DC191-D576-4FC0-9FDE-F49DB914565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simple5" qsCatId="simple" csTypeId="urn:microsoft.com/office/officeart/2005/8/colors/colorful5" csCatId="colorful" phldr="1"/>
      <dgm:spPr/>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DA3693D4-BCA6-4C29-AF4C-85A989E68FAA}">
      <dgm:prSet phldrT="[Text]"/>
      <dgm:spPr/>
      <dgm:t>
        <a:bodyPr/>
        <a:lstStyle/>
        <a:p>
          <a:r>
            <a:rPr lang="en-US"/>
            <a:t>SAT</a:t>
          </a:r>
        </a:p>
      </dgm:t>
    </dgm:pt>
    <dgm:pt modelId="{B9633CDC-1820-4C3E-9CDA-0F72AA78B4DE}" type="sibTrans" cxnId="{201E6FF8-392D-4CAD-8D84-AA0D71F14938}">
      <dgm:prSet/>
      <dgm:spPr/>
      <dgm:t>
        <a:bodyPr/>
        <a:lstStyle/>
        <a:p>
          <a:endParaRPr lang="en-US"/>
        </a:p>
      </dgm:t>
    </dgm:pt>
    <dgm:pt modelId="{EC4085D4-E8C4-456B-AF0D-9A9E9823371D}" type="parTrans" cxnId="{201E6FF8-392D-4CAD-8D84-AA0D71F14938}">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B5A464-B292-4EA7-8434-9CC0826FA072}"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B745996A-09E0-4B31-9EE1-5BD536135CE8}">
          <dgm:prSet phldrT="[Text]" custT="1"/>
          <dgm:spPr/>
          <dgm: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𝜓</m:t>
                    </m:r>
                  </m:oMath>
                </m:oMathPara>
              </a14:m>
              <a:endParaRPr lang="en-US" sz="1400" b="0" dirty="0"/>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𝑔</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m:t>
                    </m:r>
                  </m:oMath>
                </m:oMathPara>
              </a14:m>
              <a:endParaRPr lang="en-US" sz="1400" b="0" dirty="0"/>
            </a:p>
            <a:p>
              <a:r>
                <a:rPr lang="en-US" sz="1400" dirty="0"/>
                <a:t>w</a:t>
              </a:r>
              <a14:m>
                <m:oMath xmlns:m="http://schemas.openxmlformats.org/officeDocument/2006/math">
                  <m:r>
                    <a:rPr lang="en-US" sz="1400" i="1" dirty="0" smtClean="0">
                      <a:latin typeface="Cambria Math" panose="02040503050406030204" pitchFamily="18" charset="0"/>
                    </a:rPr>
                    <m:t>=</m:t>
                  </m:r>
                  <m:r>
                    <a:rPr lang="en-US" sz="1400" b="0" i="1" dirty="0" smtClean="0">
                      <a:latin typeface="Cambria Math" panose="02040503050406030204" pitchFamily="18" charset="0"/>
                    </a:rPr>
                    <m:t>3</m:t>
                  </m:r>
                </m:oMath>
              </a14:m>
              <a:endParaRPr lang="en-US" sz="1400" dirty="0"/>
            </a:p>
          </dgm:t>
        </dgm:pt>
      </mc:Choice>
      <mc:Fallback xmlns="">
        <dgm:pt modelId="{B745996A-09E0-4B31-9EE1-5BD536135CE8}">
          <dgm:prSet phldrT="[Text]" custT="1"/>
          <dgm:spPr/>
          <dgm:t>
            <a:bodyPr/>
            <a:lstStyle/>
            <a:p>
              <a:r>
                <a:rPr lang="en-US" sz="1400" b="0" i="0">
                  <a:latin typeface="Cambria Math" panose="02040503050406030204" pitchFamily="18" charset="0"/>
                </a:rPr>
                <a:t>∀𝑥𝜓</a:t>
              </a:r>
              <a:endParaRPr lang="en-US" sz="1400" b="0" dirty="0"/>
            </a:p>
            <a:p>
              <a:r>
                <a:rPr lang="en-US" sz="1400" b="0" i="0">
                  <a:latin typeface="Cambria Math" panose="02040503050406030204" pitchFamily="18" charset="0"/>
                </a:rPr>
                <a:t>𝑥↦𝑔(𝑏)</a:t>
              </a:r>
              <a:endParaRPr lang="en-US" sz="1400" b="0" dirty="0"/>
            </a:p>
            <a:p>
              <a:r>
                <a:rPr lang="en-US" sz="1400" dirty="0"/>
                <a:t>w</a:t>
              </a:r>
              <a:r>
                <a:rPr lang="en-US" sz="1400" i="0" dirty="0">
                  <a:latin typeface="Cambria Math" panose="02040503050406030204" pitchFamily="18" charset="0"/>
                </a:rPr>
                <a:t>=</a:t>
              </a:r>
              <a:r>
                <a:rPr lang="en-US" sz="1400" b="0" i="0" dirty="0">
                  <a:latin typeface="Cambria Math" panose="02040503050406030204" pitchFamily="18" charset="0"/>
                </a:rPr>
                <a:t>3</a:t>
              </a:r>
              <a:endParaRPr lang="en-US" sz="1400" dirty="0"/>
            </a:p>
          </dgm:t>
        </dgm:pt>
      </mc:Fallback>
    </mc:AlternateContent>
    <dgm:pt modelId="{044E8470-DA30-4931-B202-80C120D760D7}" type="parTrans" cxnId="{919F1FE4-4A10-421D-81CC-6579F2AE0D3A}">
      <dgm:prSet/>
      <dgm:spPr/>
      <dgm:t>
        <a:bodyPr/>
        <a:lstStyle/>
        <a:p>
          <a:endParaRPr lang="en-US"/>
        </a:p>
      </dgm:t>
    </dgm:pt>
    <dgm:pt modelId="{40AB2B93-6D52-4402-8EDF-2171C58AA3EC}" type="sibTrans" cxnId="{919F1FE4-4A10-421D-81CC-6579F2AE0D3A}">
      <dgm:prSet/>
      <dgm:spPr/>
      <dgm:t>
        <a:bodyPr/>
        <a:lstStyle/>
        <a:p>
          <a:endParaRPr lang="en-US"/>
        </a:p>
      </dgm:t>
    </dgm:pt>
    <mc:AlternateContent xmlns:mc="http://schemas.openxmlformats.org/markup-compatibility/2006" xmlns:a14="http://schemas.microsoft.com/office/drawing/2010/main">
      <mc:Choice Requires="a14">
        <dgm:pt modelId="{B4F80335-C015-4738-89A6-606E028F4809}">
          <dgm:prSet phldrT="[Text]" custT="1"/>
          <dgm:spPr/>
          <dgm: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𝜑</m:t>
                    </m:r>
                  </m:oMath>
                </m:oMathPara>
              </a14:m>
              <a:endParaRPr lang="en-US" sz="1200" b="0" dirty="0"/>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𝑔</m:t>
                    </m:r>
                    <m:r>
                      <a:rPr lang="en-US" sz="1200" b="0" i="1" smtClean="0">
                        <a:latin typeface="Cambria Math" panose="02040503050406030204" pitchFamily="18" charset="0"/>
                      </a:rPr>
                      <m:t>(</m:t>
                    </m:r>
                    <m:r>
                      <a:rPr lang="en-US" sz="1200" b="0" i="1" smtClean="0">
                        <a:latin typeface="Cambria Math" panose="02040503050406030204" pitchFamily="18" charset="0"/>
                      </a:rPr>
                      <m:t>h</m:t>
                    </m:r>
                    <m:r>
                      <a:rPr lang="en-US" sz="1200" b="0" i="1" smtClean="0">
                        <a:latin typeface="Cambria Math" panose="02040503050406030204" pitchFamily="18" charset="0"/>
                      </a:rPr>
                      <m:t>(</m:t>
                    </m:r>
                    <m:r>
                      <a:rPr lang="en-US" sz="1200" b="0" i="1" smtClean="0">
                        <a:latin typeface="Cambria Math" panose="02040503050406030204" pitchFamily="18" charset="0"/>
                      </a:rPr>
                      <m:t>𝑐</m:t>
                    </m:r>
                    <m:r>
                      <a:rPr lang="en-US" sz="1200" b="0" i="1" smtClean="0">
                        <a:latin typeface="Cambria Math" panose="02040503050406030204" pitchFamily="18" charset="0"/>
                      </a:rPr>
                      <m:t>))</m:t>
                    </m:r>
                  </m:oMath>
                </m:oMathPara>
              </a14:m>
              <a:endParaRPr lang="en-US" sz="1200" b="0" dirty="0"/>
            </a:p>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𝑊</m:t>
                    </m:r>
                    <m:r>
                      <a:rPr lang="en-US" sz="1200" i="1" dirty="0" smtClean="0">
                        <a:latin typeface="Cambria Math" panose="02040503050406030204" pitchFamily="18" charset="0"/>
                      </a:rPr>
                      <m:t>=1, </m:t>
                    </m:r>
                  </m:oMath>
                  <m:oMath xmlns:m="http://schemas.openxmlformats.org/officeDocument/2006/math">
                    <m:r>
                      <a:rPr lang="en-US" sz="1200" b="0" i="1" dirty="0" smtClean="0">
                        <a:latin typeface="Cambria Math" panose="02040503050406030204" pitchFamily="18" charset="0"/>
                      </a:rPr>
                      <m:t>𝑔𝑒𝑛</m:t>
                    </m:r>
                    <m:r>
                      <a:rPr lang="en-US" sz="1200" b="0" i="1" dirty="0" smtClean="0">
                        <a:latin typeface="Cambria Math" panose="02040503050406030204" pitchFamily="18" charset="0"/>
                      </a:rPr>
                      <m:t>=2</m:t>
                    </m:r>
                  </m:oMath>
                </m:oMathPara>
              </a14:m>
              <a:endParaRPr lang="en-US" sz="1200" dirty="0"/>
            </a:p>
          </dgm:t>
        </dgm:pt>
      </mc:Choice>
      <mc:Fallback xmlns="">
        <dgm:pt modelId="{B4F80335-C015-4738-89A6-606E028F4809}">
          <dgm:prSet phldrT="[Text]" custT="1"/>
          <dgm:spPr/>
          <dgm:t>
            <a:bodyPr/>
            <a:lstStyle/>
            <a:p>
              <a:r>
                <a:rPr lang="en-US" sz="1200" b="0" i="0">
                  <a:latin typeface="Cambria Math" panose="02040503050406030204" pitchFamily="18" charset="0"/>
                </a:rPr>
                <a:t>∀𝑥𝜑</a:t>
              </a:r>
              <a:endParaRPr lang="en-US" sz="1200" b="0" dirty="0"/>
            </a:p>
            <a:p>
              <a:r>
                <a:rPr lang="en-US" sz="1200" b="0" i="0">
                  <a:latin typeface="Cambria Math" panose="02040503050406030204" pitchFamily="18" charset="0"/>
                </a:rPr>
                <a:t>𝑥↦𝑔(ℎ(𝑐))</a:t>
              </a:r>
              <a:endParaRPr lang="en-US" sz="1200" b="0" dirty="0"/>
            </a:p>
            <a:p>
              <a:r>
                <a:rPr lang="en-US" sz="1200" i="0" dirty="0">
                  <a:latin typeface="Cambria Math" panose="02040503050406030204" pitchFamily="18" charset="0"/>
                </a:rPr>
                <a:t>𝑊=1</a:t>
              </a:r>
              <a:r>
                <a:rPr lang="en-US" sz="1200" b="0" i="0" dirty="0">
                  <a:latin typeface="Cambria Math" panose="02040503050406030204" pitchFamily="18" charset="0"/>
                </a:rPr>
                <a:t>, </a:t>
              </a:r>
              <a:br>
                <a:rPr lang="en-US" sz="1200" b="0" i="1" dirty="0">
                  <a:latin typeface="Cambria Math" panose="02040503050406030204" pitchFamily="18" charset="0"/>
                </a:rPr>
              </a:br>
              <a:r>
                <a:rPr lang="en-US" sz="1200" b="0" i="0" dirty="0">
                  <a:latin typeface="Cambria Math" panose="02040503050406030204" pitchFamily="18" charset="0"/>
                </a:rPr>
                <a:t>𝑔𝑒𝑛=2</a:t>
              </a:r>
              <a:endParaRPr lang="en-US" sz="1200" dirty="0"/>
            </a:p>
          </dgm:t>
        </dgm:pt>
      </mc:Fallback>
    </mc:AlternateContent>
    <dgm:pt modelId="{11CBC455-3807-48BB-AB77-7A65EE75AE08}" type="parTrans" cxnId="{1C745E03-610F-41D8-A2BE-8B3D90521146}">
      <dgm:prSet/>
      <dgm:spPr/>
      <dgm:t>
        <a:bodyPr/>
        <a:lstStyle/>
        <a:p>
          <a:endParaRPr lang="en-US"/>
        </a:p>
      </dgm:t>
    </dgm:pt>
    <dgm:pt modelId="{9D1D2A6F-3951-4B88-8E05-92722A78937F}" type="sibTrans" cxnId="{1C745E03-610F-41D8-A2BE-8B3D90521146}">
      <dgm:prSet/>
      <dgm:spPr/>
      <dgm:t>
        <a:bodyPr/>
        <a:lstStyle/>
        <a:p>
          <a:endParaRPr lang="en-US"/>
        </a:p>
      </dgm:t>
    </dgm:pt>
    <mc:AlternateContent xmlns:mc="http://schemas.openxmlformats.org/markup-compatibility/2006" xmlns:a14="http://schemas.microsoft.com/office/drawing/2010/main">
      <mc:Choice Requires="a14">
        <dgm:pt modelId="{1B42401C-2748-4D43-B832-FD454EC186BB}">
          <dgm:prSet phldrT="[Text]"/>
          <dgm:spPr/>
          <dgm: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𝜃</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=1</m:t>
                    </m:r>
                  </m:oMath>
                </m:oMathPara>
              </a14:m>
              <a:endParaRPr lang="en-US" dirty="0"/>
            </a:p>
          </dgm:t>
        </dgm:pt>
      </mc:Choice>
      <mc:Fallback xmlns="">
        <dgm:pt modelId="{1B42401C-2748-4D43-B832-FD454EC186BB}">
          <dgm:prSet phldrT="[Text]"/>
          <dgm:spPr/>
          <dgm:t>
            <a:bodyPr/>
            <a:lstStyle/>
            <a:p>
              <a:r>
                <a:rPr lang="en-US" b="0" i="0">
                  <a:latin typeface="Cambria Math" panose="02040503050406030204" pitchFamily="18" charset="0"/>
                </a:rPr>
                <a:t>∀𝑥𝜃</a:t>
              </a:r>
              <a:endParaRPr lang="en-US" b="0" dirty="0"/>
            </a:p>
            <a:p>
              <a:r>
                <a:rPr lang="en-US" b="0" i="0">
                  <a:latin typeface="Cambria Math" panose="02040503050406030204" pitchFamily="18" charset="0"/>
                </a:rPr>
                <a:t>𝑥↦ℎ(𝑐)</a:t>
              </a:r>
              <a:endParaRPr lang="en-US" b="0" dirty="0"/>
            </a:p>
            <a:p>
              <a:r>
                <a:rPr lang="en-US" i="0" dirty="0">
                  <a:latin typeface="Cambria Math" panose="02040503050406030204" pitchFamily="18" charset="0"/>
                </a:rPr>
                <a:t>𝑊=1</a:t>
              </a:r>
              <a:endParaRPr lang="en-US" dirty="0"/>
            </a:p>
          </dgm:t>
        </dgm:pt>
      </mc:Fallback>
    </mc:AlternateContent>
    <dgm:pt modelId="{58CC9192-F99C-4F6F-ADB1-3827AB37AFE6}" type="parTrans" cxnId="{01E8780F-0914-491E-B23F-42C0B9C88B6E}">
      <dgm:prSet/>
      <dgm:spPr/>
      <dgm:t>
        <a:bodyPr/>
        <a:lstStyle/>
        <a:p>
          <a:endParaRPr lang="en-US"/>
        </a:p>
      </dgm:t>
    </dgm:pt>
    <dgm:pt modelId="{9D2B0C8C-6F89-426C-AE4E-AFCBAEA6CD08}" type="sibTrans" cxnId="{01E8780F-0914-491E-B23F-42C0B9C88B6E}">
      <dgm:prSet/>
      <dgm:spPr/>
      <dgm:t>
        <a:bodyPr/>
        <a:lstStyle/>
        <a:p>
          <a:endParaRPr lang="en-US"/>
        </a:p>
      </dgm:t>
    </dgm:pt>
    <mc:AlternateContent xmlns:mc="http://schemas.openxmlformats.org/markup-compatibility/2006" xmlns:a14="http://schemas.microsoft.com/office/drawing/2010/main">
      <mc:Choice Requires="a14">
        <dgm:pt modelId="{63CD46C4-84FC-4868-AD53-C14E4D516908}">
          <dgm:prSet phldrT="[Text]" custT="1"/>
          <dgm:spPr/>
          <dgm: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𝜑</m:t>
                    </m:r>
                    <m:r>
                      <a:rPr lang="en-US" sz="2000" b="0" i="1" smtClean="0">
                        <a:latin typeface="Cambria Math" panose="02040503050406030204" pitchFamily="18" charset="0"/>
                      </a:rPr>
                      <m:t> </m:t>
                    </m:r>
                  </m:oMath>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𝑐</m:t>
                        </m:r>
                      </m:e>
                    </m:d>
                  </m:oMath>
                  <m:oMath xmlns:m="http://schemas.openxmlformats.org/officeDocument/2006/math">
                    <m:r>
                      <a:rPr lang="en-US" sz="2000" b="0" i="1" dirty="0" smtClean="0">
                        <a:latin typeface="Cambria Math" panose="02040503050406030204" pitchFamily="18" charset="0"/>
                      </a:rPr>
                      <m:t>𝑤𝑒𝑖𝑔h𝑡</m:t>
                    </m:r>
                    <m:r>
                      <a:rPr lang="en-US" sz="2000" i="1" dirty="0" smtClean="0">
                        <a:latin typeface="Cambria Math" panose="02040503050406030204" pitchFamily="18" charset="0"/>
                      </a:rPr>
                      <m:t>=</m:t>
                    </m:r>
                    <m:r>
                      <a:rPr lang="en-US" sz="2000" b="0" i="1" dirty="0" smtClean="0">
                        <a:latin typeface="Cambria Math" panose="02040503050406030204" pitchFamily="18" charset="0"/>
                      </a:rPr>
                      <m:t>1</m:t>
                    </m:r>
                  </m:oMath>
                  <m:oMath xmlns:m="http://schemas.openxmlformats.org/officeDocument/2006/math">
                    <m:r>
                      <a:rPr lang="en-US" sz="2000" b="0" i="1" dirty="0" smtClean="0">
                        <a:latin typeface="Cambria Math" panose="02040503050406030204" pitchFamily="18" charset="0"/>
                      </a:rPr>
                      <m:t>𝑔𝑒𝑛𝑒𝑟𝑎𝑡𝑖𝑜𝑛</m:t>
                    </m:r>
                    <m:r>
                      <a:rPr lang="en-US" sz="2000" b="0" i="1" dirty="0" smtClean="0">
                        <a:latin typeface="Cambria Math" panose="02040503050406030204" pitchFamily="18" charset="0"/>
                      </a:rPr>
                      <m:t>=1</m:t>
                    </m:r>
                  </m:oMath>
                </m:oMathPara>
              </a14:m>
              <a:endParaRPr lang="en-US" sz="2000" dirty="0"/>
            </a:p>
          </dgm:t>
        </dgm:pt>
      </mc:Choice>
      <mc:Fallback xmlns="">
        <dgm:pt modelId="{63CD46C4-84FC-4868-AD53-C14E4D516908}">
          <dgm:prSet phldrT="[Text]" custT="1"/>
          <dgm:spPr/>
          <dgm:t>
            <a:bodyPr/>
            <a:lstStyle/>
            <a:p>
              <a:pPr/>
              <a:r>
                <a:rPr lang="en-US" sz="2000" b="0" i="0">
                  <a:latin typeface="Cambria Math" panose="02040503050406030204" pitchFamily="18" charset="0"/>
                </a:rPr>
                <a:t>∀𝑥𝜑 </a:t>
              </a:r>
              <a:br>
                <a:rPr lang="en-US" sz="2000" b="0" i="1" dirty="0">
                  <a:latin typeface="Cambria Math" panose="02040503050406030204" pitchFamily="18" charset="0"/>
                </a:rPr>
              </a:br>
              <a:r>
                <a:rPr lang="en-US" sz="2000" b="0" i="0">
                  <a:latin typeface="Cambria Math" panose="02040503050406030204" pitchFamily="18" charset="0"/>
                </a:rPr>
                <a:t>𝑥↦ℎ(𝑐)</a:t>
              </a:r>
              <a:br>
                <a:rPr lang="en-US" sz="2000" b="0" i="1" dirty="0">
                  <a:latin typeface="Cambria Math" panose="02040503050406030204" pitchFamily="18" charset="0"/>
                </a:rPr>
              </a:br>
              <a:r>
                <a:rPr lang="en-US" sz="2000" b="0" i="0" dirty="0">
                  <a:latin typeface="Cambria Math" panose="02040503050406030204" pitchFamily="18" charset="0"/>
                </a:rPr>
                <a:t>𝑤𝑒𝑖𝑔ℎ𝑡</a:t>
              </a:r>
              <a:r>
                <a:rPr lang="en-US" sz="2000" i="0" dirty="0">
                  <a:latin typeface="Cambria Math" panose="02040503050406030204" pitchFamily="18" charset="0"/>
                </a:rPr>
                <a:t>=</a:t>
              </a:r>
              <a:r>
                <a:rPr lang="en-US" sz="2000" b="0" i="0" dirty="0">
                  <a:latin typeface="Cambria Math" panose="02040503050406030204" pitchFamily="18" charset="0"/>
                </a:rPr>
                <a:t>1</a:t>
              </a:r>
              <a:br>
                <a:rPr lang="en-US" sz="2000" b="0" i="1" dirty="0">
                  <a:latin typeface="Cambria Math" panose="02040503050406030204" pitchFamily="18" charset="0"/>
                </a:rPr>
              </a:br>
              <a:r>
                <a:rPr lang="en-US" sz="2000" b="0" i="0" dirty="0">
                  <a:latin typeface="Cambria Math" panose="02040503050406030204" pitchFamily="18" charset="0"/>
                </a:rPr>
                <a:t>𝑔𝑒𝑛𝑒𝑟𝑎𝑡𝑖𝑜𝑛=1</a:t>
              </a:r>
              <a:endParaRPr lang="en-US" sz="2000" dirty="0"/>
            </a:p>
          </dgm:t>
        </dgm:pt>
      </mc:Fallback>
    </mc:AlternateContent>
    <dgm:pt modelId="{4A7A3BDF-DC01-4EF1-BAF8-C4C7D3ADD677}" type="parTrans" cxnId="{CD9589CD-0808-479C-9EBD-477781EB1428}">
      <dgm:prSet/>
      <dgm:spPr/>
      <dgm:t>
        <a:bodyPr/>
        <a:lstStyle/>
        <a:p>
          <a:endParaRPr lang="en-US"/>
        </a:p>
      </dgm:t>
    </dgm:pt>
    <dgm:pt modelId="{F89AFE27-9DC0-4B77-BAB5-92E46023FB55}" type="sibTrans" cxnId="{CD9589CD-0808-479C-9EBD-477781EB1428}">
      <dgm:prSet/>
      <dgm:spPr/>
      <dgm:t>
        <a:bodyPr/>
        <a:lstStyle/>
        <a:p>
          <a:endParaRPr lang="en-US"/>
        </a:p>
      </dgm:t>
    </dgm:pt>
    <dgm:pt modelId="{31A01C04-8799-4978-908F-7B1C5B3A20FD}" type="pres">
      <dgm:prSet presAssocID="{60B5A464-B292-4EA7-8434-9CC0826FA072}" presName="Name0" presStyleCnt="0">
        <dgm:presLayoutVars>
          <dgm:chMax val="4"/>
          <dgm:resizeHandles val="exact"/>
        </dgm:presLayoutVars>
      </dgm:prSet>
      <dgm:spPr/>
    </dgm:pt>
    <dgm:pt modelId="{1065C21B-6B3D-4D69-8B79-6158D9F78CE1}" type="pres">
      <dgm:prSet presAssocID="{60B5A464-B292-4EA7-8434-9CC0826FA072}" presName="ellipse" presStyleLbl="trBgShp" presStyleIdx="0" presStyleCnt="1"/>
      <dgm:spPr/>
    </dgm:pt>
    <dgm:pt modelId="{693DBC66-18FA-45F8-9D32-AD7639AF03CD}" type="pres">
      <dgm:prSet presAssocID="{60B5A464-B292-4EA7-8434-9CC0826FA072}" presName="arrow1" presStyleLbl="fgShp" presStyleIdx="0" presStyleCnt="1"/>
      <dgm:spPr/>
    </dgm:pt>
    <dgm:pt modelId="{935FC398-32BD-4316-A560-B76A98F9D8AA}" type="pres">
      <dgm:prSet presAssocID="{60B5A464-B292-4EA7-8434-9CC0826FA072}" presName="rectangle" presStyleLbl="revTx" presStyleIdx="0" presStyleCnt="1" custLinFactNeighborX="2898" custLinFactNeighborY="60528">
        <dgm:presLayoutVars>
          <dgm:bulletEnabled val="1"/>
        </dgm:presLayoutVars>
      </dgm:prSet>
      <dgm:spPr/>
    </dgm:pt>
    <dgm:pt modelId="{E9ECD50B-E920-4B1E-8666-D9496845545E}" type="pres">
      <dgm:prSet presAssocID="{B4F80335-C015-4738-89A6-606E028F4809}" presName="item1" presStyleLbl="node1" presStyleIdx="0" presStyleCnt="3">
        <dgm:presLayoutVars>
          <dgm:bulletEnabled val="1"/>
        </dgm:presLayoutVars>
      </dgm:prSet>
      <dgm:spPr/>
    </dgm:pt>
    <dgm:pt modelId="{D240B553-3405-41F6-9FF0-77905E4CAA57}" type="pres">
      <dgm:prSet presAssocID="{1B42401C-2748-4D43-B832-FD454EC186BB}" presName="item2" presStyleLbl="node1" presStyleIdx="1" presStyleCnt="3" custScaleX="116787">
        <dgm:presLayoutVars>
          <dgm:bulletEnabled val="1"/>
        </dgm:presLayoutVars>
      </dgm:prSet>
      <dgm:spPr/>
    </dgm:pt>
    <dgm:pt modelId="{DBEEC17E-33D1-46E4-B4D6-ABE7BD296B56}" type="pres">
      <dgm:prSet presAssocID="{63CD46C4-84FC-4868-AD53-C14E4D516908}" presName="item3" presStyleLbl="node1" presStyleIdx="2" presStyleCnt="3">
        <dgm:presLayoutVars>
          <dgm:bulletEnabled val="1"/>
        </dgm:presLayoutVars>
      </dgm:prSet>
      <dgm:spPr/>
    </dgm:pt>
    <dgm:pt modelId="{A9DD4C29-CD21-4E37-9E03-5EBD9123DC92}" type="pres">
      <dgm:prSet presAssocID="{60B5A464-B292-4EA7-8434-9CC0826FA072}" presName="funnel" presStyleLbl="trAlignAcc1" presStyleIdx="0" presStyleCnt="1"/>
      <dgm:spPr/>
    </dgm:pt>
  </dgm:ptLst>
  <dgm:cxnLst>
    <dgm:cxn modelId="{B7B0E601-509E-4718-8414-809AFE917D0F}" type="presOf" srcId="{B4F80335-C015-4738-89A6-606E028F4809}" destId="{D240B553-3405-41F6-9FF0-77905E4CAA57}" srcOrd="0" destOrd="0" presId="urn:microsoft.com/office/officeart/2005/8/layout/funnel1"/>
    <dgm:cxn modelId="{1C745E03-610F-41D8-A2BE-8B3D90521146}" srcId="{60B5A464-B292-4EA7-8434-9CC0826FA072}" destId="{B4F80335-C015-4738-89A6-606E028F4809}" srcOrd="1" destOrd="0" parTransId="{11CBC455-3807-48BB-AB77-7A65EE75AE08}" sibTransId="{9D1D2A6F-3951-4B88-8E05-92722A78937F}"/>
    <dgm:cxn modelId="{01E8780F-0914-491E-B23F-42C0B9C88B6E}" srcId="{60B5A464-B292-4EA7-8434-9CC0826FA072}" destId="{1B42401C-2748-4D43-B832-FD454EC186BB}" srcOrd="2" destOrd="0" parTransId="{58CC9192-F99C-4F6F-ADB1-3827AB37AFE6}" sibTransId="{9D2B0C8C-6F89-426C-AE4E-AFCBAEA6CD08}"/>
    <dgm:cxn modelId="{7BC94426-D7DA-4D4A-8AD3-E4D24F0AE09C}" type="presOf" srcId="{1B42401C-2748-4D43-B832-FD454EC186BB}" destId="{E9ECD50B-E920-4B1E-8666-D9496845545E}" srcOrd="0" destOrd="0" presId="urn:microsoft.com/office/officeart/2005/8/layout/funnel1"/>
    <dgm:cxn modelId="{1BE5C254-9A78-4301-8BDD-1617214B8250}" type="presOf" srcId="{B745996A-09E0-4B31-9EE1-5BD536135CE8}" destId="{DBEEC17E-33D1-46E4-B4D6-ABE7BD296B56}" srcOrd="0" destOrd="0" presId="urn:microsoft.com/office/officeart/2005/8/layout/funnel1"/>
    <dgm:cxn modelId="{7D4656BE-8A1B-44CC-A794-5750762B43ED}" type="presOf" srcId="{60B5A464-B292-4EA7-8434-9CC0826FA072}" destId="{31A01C04-8799-4978-908F-7B1C5B3A20FD}" srcOrd="0" destOrd="0" presId="urn:microsoft.com/office/officeart/2005/8/layout/funnel1"/>
    <dgm:cxn modelId="{CD9589CD-0808-479C-9EBD-477781EB1428}" srcId="{60B5A464-B292-4EA7-8434-9CC0826FA072}" destId="{63CD46C4-84FC-4868-AD53-C14E4D516908}" srcOrd="3" destOrd="0" parTransId="{4A7A3BDF-DC01-4EF1-BAF8-C4C7D3ADD677}" sibTransId="{F89AFE27-9DC0-4B77-BAB5-92E46023FB55}"/>
    <dgm:cxn modelId="{919F1FE4-4A10-421D-81CC-6579F2AE0D3A}" srcId="{60B5A464-B292-4EA7-8434-9CC0826FA072}" destId="{B745996A-09E0-4B31-9EE1-5BD536135CE8}" srcOrd="0" destOrd="0" parTransId="{044E8470-DA30-4931-B202-80C120D760D7}" sibTransId="{40AB2B93-6D52-4402-8EDF-2171C58AA3EC}"/>
    <dgm:cxn modelId="{5DD9CAF4-D6EC-4FEB-8A75-470B97DDC9DD}" type="presOf" srcId="{63CD46C4-84FC-4868-AD53-C14E4D516908}" destId="{935FC398-32BD-4316-A560-B76A98F9D8AA}" srcOrd="0" destOrd="0" presId="urn:microsoft.com/office/officeart/2005/8/layout/funnel1"/>
    <dgm:cxn modelId="{2FD0A535-143D-46F0-BB89-960113BBF5CB}" type="presParOf" srcId="{31A01C04-8799-4978-908F-7B1C5B3A20FD}" destId="{1065C21B-6B3D-4D69-8B79-6158D9F78CE1}" srcOrd="0" destOrd="0" presId="urn:microsoft.com/office/officeart/2005/8/layout/funnel1"/>
    <dgm:cxn modelId="{32493A42-B40A-4955-85E1-B6E0525DE7FF}" type="presParOf" srcId="{31A01C04-8799-4978-908F-7B1C5B3A20FD}" destId="{693DBC66-18FA-45F8-9D32-AD7639AF03CD}" srcOrd="1" destOrd="0" presId="urn:microsoft.com/office/officeart/2005/8/layout/funnel1"/>
    <dgm:cxn modelId="{1FF75B5D-F090-4CCB-B454-DFD6DD28C0B8}" type="presParOf" srcId="{31A01C04-8799-4978-908F-7B1C5B3A20FD}" destId="{935FC398-32BD-4316-A560-B76A98F9D8AA}" srcOrd="2" destOrd="0" presId="urn:microsoft.com/office/officeart/2005/8/layout/funnel1"/>
    <dgm:cxn modelId="{F67F448B-9123-4020-A49D-366755FBCF12}" type="presParOf" srcId="{31A01C04-8799-4978-908F-7B1C5B3A20FD}" destId="{E9ECD50B-E920-4B1E-8666-D9496845545E}" srcOrd="3" destOrd="0" presId="urn:microsoft.com/office/officeart/2005/8/layout/funnel1"/>
    <dgm:cxn modelId="{CB12F680-60DE-4435-A8E1-FB447A6A2DD2}" type="presParOf" srcId="{31A01C04-8799-4978-908F-7B1C5B3A20FD}" destId="{D240B553-3405-41F6-9FF0-77905E4CAA57}" srcOrd="4" destOrd="0" presId="urn:microsoft.com/office/officeart/2005/8/layout/funnel1"/>
    <dgm:cxn modelId="{123DF3D5-02E7-4773-808B-213A00A31BDB}" type="presParOf" srcId="{31A01C04-8799-4978-908F-7B1C5B3A20FD}" destId="{DBEEC17E-33D1-46E4-B4D6-ABE7BD296B56}" srcOrd="5" destOrd="0" presId="urn:microsoft.com/office/officeart/2005/8/layout/funnel1"/>
    <dgm:cxn modelId="{9BEB0BB2-8660-42F8-B2A5-2D36FD855F39}" type="presParOf" srcId="{31A01C04-8799-4978-908F-7B1C5B3A20FD}" destId="{A9DD4C29-CD21-4E37-9E03-5EBD9123DC9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B5A464-B292-4EA7-8434-9CC0826FA072}"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B745996A-09E0-4B31-9EE1-5BD536135CE8}">
      <dgm:prSet phldrT="[Text]" custT="1"/>
      <dgm:spPr>
        <a:blipFill>
          <a:blip xmlns:r="http://schemas.openxmlformats.org/officeDocument/2006/relationships" r:embed="rId1"/>
          <a:stretch>
            <a:fillRect/>
          </a:stretch>
        </a:blipFill>
      </dgm:spPr>
      <dgm:t>
        <a:bodyPr/>
        <a:lstStyle/>
        <a:p>
          <a:r>
            <a:rPr lang="en-US">
              <a:noFill/>
            </a:rPr>
            <a:t> </a:t>
          </a:r>
        </a:p>
      </dgm:t>
    </dgm:pt>
    <dgm:pt modelId="{044E8470-DA30-4931-B202-80C120D760D7}" type="parTrans" cxnId="{919F1FE4-4A10-421D-81CC-6579F2AE0D3A}">
      <dgm:prSet/>
      <dgm:spPr/>
      <dgm:t>
        <a:bodyPr/>
        <a:lstStyle/>
        <a:p>
          <a:endParaRPr lang="en-US"/>
        </a:p>
      </dgm:t>
    </dgm:pt>
    <dgm:pt modelId="{40AB2B93-6D52-4402-8EDF-2171C58AA3EC}" type="sibTrans" cxnId="{919F1FE4-4A10-421D-81CC-6579F2AE0D3A}">
      <dgm:prSet/>
      <dgm:spPr/>
      <dgm:t>
        <a:bodyPr/>
        <a:lstStyle/>
        <a:p>
          <a:endParaRPr lang="en-US"/>
        </a:p>
      </dgm:t>
    </dgm:pt>
    <dgm:pt modelId="{B4F80335-C015-4738-89A6-606E028F4809}">
      <dgm:prSet phldrT="[Text]" custT="1"/>
      <dgm:spPr>
        <a:blipFill>
          <a:blip xmlns:r="http://schemas.openxmlformats.org/officeDocument/2006/relationships" r:embed="rId2"/>
          <a:stretch>
            <a:fillRect/>
          </a:stretch>
        </a:blipFill>
      </dgm:spPr>
      <dgm:t>
        <a:bodyPr/>
        <a:lstStyle/>
        <a:p>
          <a:r>
            <a:rPr lang="en-US">
              <a:noFill/>
            </a:rPr>
            <a:t> </a:t>
          </a:r>
        </a:p>
      </dgm:t>
    </dgm:pt>
    <dgm:pt modelId="{11CBC455-3807-48BB-AB77-7A65EE75AE08}" type="parTrans" cxnId="{1C745E03-610F-41D8-A2BE-8B3D90521146}">
      <dgm:prSet/>
      <dgm:spPr/>
      <dgm:t>
        <a:bodyPr/>
        <a:lstStyle/>
        <a:p>
          <a:endParaRPr lang="en-US"/>
        </a:p>
      </dgm:t>
    </dgm:pt>
    <dgm:pt modelId="{9D1D2A6F-3951-4B88-8E05-92722A78937F}" type="sibTrans" cxnId="{1C745E03-610F-41D8-A2BE-8B3D90521146}">
      <dgm:prSet/>
      <dgm:spPr/>
      <dgm:t>
        <a:bodyPr/>
        <a:lstStyle/>
        <a:p>
          <a:endParaRPr lang="en-US"/>
        </a:p>
      </dgm:t>
    </dgm:pt>
    <dgm:pt modelId="{1B42401C-2748-4D43-B832-FD454EC186BB}">
      <dgm:prSet phldrT="[Text]"/>
      <dgm:spPr>
        <a:blipFill>
          <a:blip xmlns:r="http://schemas.openxmlformats.org/officeDocument/2006/relationships" r:embed="rId3"/>
          <a:stretch>
            <a:fillRect/>
          </a:stretch>
        </a:blipFill>
      </dgm:spPr>
      <dgm:t>
        <a:bodyPr/>
        <a:lstStyle/>
        <a:p>
          <a:r>
            <a:rPr lang="en-US">
              <a:noFill/>
            </a:rPr>
            <a:t> </a:t>
          </a:r>
        </a:p>
      </dgm:t>
    </dgm:pt>
    <dgm:pt modelId="{58CC9192-F99C-4F6F-ADB1-3827AB37AFE6}" type="parTrans" cxnId="{01E8780F-0914-491E-B23F-42C0B9C88B6E}">
      <dgm:prSet/>
      <dgm:spPr/>
      <dgm:t>
        <a:bodyPr/>
        <a:lstStyle/>
        <a:p>
          <a:endParaRPr lang="en-US"/>
        </a:p>
      </dgm:t>
    </dgm:pt>
    <dgm:pt modelId="{9D2B0C8C-6F89-426C-AE4E-AFCBAEA6CD08}" type="sibTrans" cxnId="{01E8780F-0914-491E-B23F-42C0B9C88B6E}">
      <dgm:prSet/>
      <dgm:spPr/>
      <dgm:t>
        <a:bodyPr/>
        <a:lstStyle/>
        <a:p>
          <a:endParaRPr lang="en-US"/>
        </a:p>
      </dgm:t>
    </dgm:pt>
    <dgm:pt modelId="{63CD46C4-84FC-4868-AD53-C14E4D516908}">
      <dgm:prSet phldrT="[Text]" custT="1"/>
      <dgm:spPr>
        <a:blipFill>
          <a:blip xmlns:r="http://schemas.openxmlformats.org/officeDocument/2006/relationships" r:embed="rId4"/>
          <a:stretch>
            <a:fillRect t="-30000" b="-15000"/>
          </a:stretch>
        </a:blipFill>
      </dgm:spPr>
      <dgm:t>
        <a:bodyPr/>
        <a:lstStyle/>
        <a:p>
          <a:r>
            <a:rPr lang="en-US">
              <a:noFill/>
            </a:rPr>
            <a:t> </a:t>
          </a:r>
        </a:p>
      </dgm:t>
    </dgm:pt>
    <dgm:pt modelId="{4A7A3BDF-DC01-4EF1-BAF8-C4C7D3ADD677}" type="parTrans" cxnId="{CD9589CD-0808-479C-9EBD-477781EB1428}">
      <dgm:prSet/>
      <dgm:spPr/>
      <dgm:t>
        <a:bodyPr/>
        <a:lstStyle/>
        <a:p>
          <a:endParaRPr lang="en-US"/>
        </a:p>
      </dgm:t>
    </dgm:pt>
    <dgm:pt modelId="{F89AFE27-9DC0-4B77-BAB5-92E46023FB55}" type="sibTrans" cxnId="{CD9589CD-0808-479C-9EBD-477781EB1428}">
      <dgm:prSet/>
      <dgm:spPr/>
      <dgm:t>
        <a:bodyPr/>
        <a:lstStyle/>
        <a:p>
          <a:endParaRPr lang="en-US"/>
        </a:p>
      </dgm:t>
    </dgm:pt>
    <dgm:pt modelId="{31A01C04-8799-4978-908F-7B1C5B3A20FD}" type="pres">
      <dgm:prSet presAssocID="{60B5A464-B292-4EA7-8434-9CC0826FA072}" presName="Name0" presStyleCnt="0">
        <dgm:presLayoutVars>
          <dgm:chMax val="4"/>
          <dgm:resizeHandles val="exact"/>
        </dgm:presLayoutVars>
      </dgm:prSet>
      <dgm:spPr/>
    </dgm:pt>
    <dgm:pt modelId="{1065C21B-6B3D-4D69-8B79-6158D9F78CE1}" type="pres">
      <dgm:prSet presAssocID="{60B5A464-B292-4EA7-8434-9CC0826FA072}" presName="ellipse" presStyleLbl="trBgShp" presStyleIdx="0" presStyleCnt="1"/>
      <dgm:spPr/>
    </dgm:pt>
    <dgm:pt modelId="{693DBC66-18FA-45F8-9D32-AD7639AF03CD}" type="pres">
      <dgm:prSet presAssocID="{60B5A464-B292-4EA7-8434-9CC0826FA072}" presName="arrow1" presStyleLbl="fgShp" presStyleIdx="0" presStyleCnt="1"/>
      <dgm:spPr/>
    </dgm:pt>
    <dgm:pt modelId="{935FC398-32BD-4316-A560-B76A98F9D8AA}" type="pres">
      <dgm:prSet presAssocID="{60B5A464-B292-4EA7-8434-9CC0826FA072}" presName="rectangle" presStyleLbl="revTx" presStyleIdx="0" presStyleCnt="1" custLinFactNeighborX="2898" custLinFactNeighborY="60528">
        <dgm:presLayoutVars>
          <dgm:bulletEnabled val="1"/>
        </dgm:presLayoutVars>
      </dgm:prSet>
      <dgm:spPr/>
    </dgm:pt>
    <dgm:pt modelId="{E9ECD50B-E920-4B1E-8666-D9496845545E}" type="pres">
      <dgm:prSet presAssocID="{B4F80335-C015-4738-89A6-606E028F4809}" presName="item1" presStyleLbl="node1" presStyleIdx="0" presStyleCnt="3">
        <dgm:presLayoutVars>
          <dgm:bulletEnabled val="1"/>
        </dgm:presLayoutVars>
      </dgm:prSet>
      <dgm:spPr/>
    </dgm:pt>
    <dgm:pt modelId="{D240B553-3405-41F6-9FF0-77905E4CAA57}" type="pres">
      <dgm:prSet presAssocID="{1B42401C-2748-4D43-B832-FD454EC186BB}" presName="item2" presStyleLbl="node1" presStyleIdx="1" presStyleCnt="3" custScaleX="116787">
        <dgm:presLayoutVars>
          <dgm:bulletEnabled val="1"/>
        </dgm:presLayoutVars>
      </dgm:prSet>
      <dgm:spPr/>
    </dgm:pt>
    <dgm:pt modelId="{DBEEC17E-33D1-46E4-B4D6-ABE7BD296B56}" type="pres">
      <dgm:prSet presAssocID="{63CD46C4-84FC-4868-AD53-C14E4D516908}" presName="item3" presStyleLbl="node1" presStyleIdx="2" presStyleCnt="3">
        <dgm:presLayoutVars>
          <dgm:bulletEnabled val="1"/>
        </dgm:presLayoutVars>
      </dgm:prSet>
      <dgm:spPr/>
    </dgm:pt>
    <dgm:pt modelId="{A9DD4C29-CD21-4E37-9E03-5EBD9123DC92}" type="pres">
      <dgm:prSet presAssocID="{60B5A464-B292-4EA7-8434-9CC0826FA072}" presName="funnel" presStyleLbl="trAlignAcc1" presStyleIdx="0" presStyleCnt="1"/>
      <dgm:spPr/>
    </dgm:pt>
  </dgm:ptLst>
  <dgm:cxnLst>
    <dgm:cxn modelId="{B7B0E601-509E-4718-8414-809AFE917D0F}" type="presOf" srcId="{B4F80335-C015-4738-89A6-606E028F4809}" destId="{D240B553-3405-41F6-9FF0-77905E4CAA57}" srcOrd="0" destOrd="0" presId="urn:microsoft.com/office/officeart/2005/8/layout/funnel1"/>
    <dgm:cxn modelId="{1C745E03-610F-41D8-A2BE-8B3D90521146}" srcId="{60B5A464-B292-4EA7-8434-9CC0826FA072}" destId="{B4F80335-C015-4738-89A6-606E028F4809}" srcOrd="1" destOrd="0" parTransId="{11CBC455-3807-48BB-AB77-7A65EE75AE08}" sibTransId="{9D1D2A6F-3951-4B88-8E05-92722A78937F}"/>
    <dgm:cxn modelId="{01E8780F-0914-491E-B23F-42C0B9C88B6E}" srcId="{60B5A464-B292-4EA7-8434-9CC0826FA072}" destId="{1B42401C-2748-4D43-B832-FD454EC186BB}" srcOrd="2" destOrd="0" parTransId="{58CC9192-F99C-4F6F-ADB1-3827AB37AFE6}" sibTransId="{9D2B0C8C-6F89-426C-AE4E-AFCBAEA6CD08}"/>
    <dgm:cxn modelId="{7BC94426-D7DA-4D4A-8AD3-E4D24F0AE09C}" type="presOf" srcId="{1B42401C-2748-4D43-B832-FD454EC186BB}" destId="{E9ECD50B-E920-4B1E-8666-D9496845545E}" srcOrd="0" destOrd="0" presId="urn:microsoft.com/office/officeart/2005/8/layout/funnel1"/>
    <dgm:cxn modelId="{1BE5C254-9A78-4301-8BDD-1617214B8250}" type="presOf" srcId="{B745996A-09E0-4B31-9EE1-5BD536135CE8}" destId="{DBEEC17E-33D1-46E4-B4D6-ABE7BD296B56}" srcOrd="0" destOrd="0" presId="urn:microsoft.com/office/officeart/2005/8/layout/funnel1"/>
    <dgm:cxn modelId="{7D4656BE-8A1B-44CC-A794-5750762B43ED}" type="presOf" srcId="{60B5A464-B292-4EA7-8434-9CC0826FA072}" destId="{31A01C04-8799-4978-908F-7B1C5B3A20FD}" srcOrd="0" destOrd="0" presId="urn:microsoft.com/office/officeart/2005/8/layout/funnel1"/>
    <dgm:cxn modelId="{CD9589CD-0808-479C-9EBD-477781EB1428}" srcId="{60B5A464-B292-4EA7-8434-9CC0826FA072}" destId="{63CD46C4-84FC-4868-AD53-C14E4D516908}" srcOrd="3" destOrd="0" parTransId="{4A7A3BDF-DC01-4EF1-BAF8-C4C7D3ADD677}" sibTransId="{F89AFE27-9DC0-4B77-BAB5-92E46023FB55}"/>
    <dgm:cxn modelId="{919F1FE4-4A10-421D-81CC-6579F2AE0D3A}" srcId="{60B5A464-B292-4EA7-8434-9CC0826FA072}" destId="{B745996A-09E0-4B31-9EE1-5BD536135CE8}" srcOrd="0" destOrd="0" parTransId="{044E8470-DA30-4931-B202-80C120D760D7}" sibTransId="{40AB2B93-6D52-4402-8EDF-2171C58AA3EC}"/>
    <dgm:cxn modelId="{5DD9CAF4-D6EC-4FEB-8A75-470B97DDC9DD}" type="presOf" srcId="{63CD46C4-84FC-4868-AD53-C14E4D516908}" destId="{935FC398-32BD-4316-A560-B76A98F9D8AA}" srcOrd="0" destOrd="0" presId="urn:microsoft.com/office/officeart/2005/8/layout/funnel1"/>
    <dgm:cxn modelId="{2FD0A535-143D-46F0-BB89-960113BBF5CB}" type="presParOf" srcId="{31A01C04-8799-4978-908F-7B1C5B3A20FD}" destId="{1065C21B-6B3D-4D69-8B79-6158D9F78CE1}" srcOrd="0" destOrd="0" presId="urn:microsoft.com/office/officeart/2005/8/layout/funnel1"/>
    <dgm:cxn modelId="{32493A42-B40A-4955-85E1-B6E0525DE7FF}" type="presParOf" srcId="{31A01C04-8799-4978-908F-7B1C5B3A20FD}" destId="{693DBC66-18FA-45F8-9D32-AD7639AF03CD}" srcOrd="1" destOrd="0" presId="urn:microsoft.com/office/officeart/2005/8/layout/funnel1"/>
    <dgm:cxn modelId="{1FF75B5D-F090-4CCB-B454-DFD6DD28C0B8}" type="presParOf" srcId="{31A01C04-8799-4978-908F-7B1C5B3A20FD}" destId="{935FC398-32BD-4316-A560-B76A98F9D8AA}" srcOrd="2" destOrd="0" presId="urn:microsoft.com/office/officeart/2005/8/layout/funnel1"/>
    <dgm:cxn modelId="{F67F448B-9123-4020-A49D-366755FBCF12}" type="presParOf" srcId="{31A01C04-8799-4978-908F-7B1C5B3A20FD}" destId="{E9ECD50B-E920-4B1E-8666-D9496845545E}" srcOrd="3" destOrd="0" presId="urn:microsoft.com/office/officeart/2005/8/layout/funnel1"/>
    <dgm:cxn modelId="{CB12F680-60DE-4435-A8E1-FB447A6A2DD2}" type="presParOf" srcId="{31A01C04-8799-4978-908F-7B1C5B3A20FD}" destId="{D240B553-3405-41F6-9FF0-77905E4CAA57}" srcOrd="4" destOrd="0" presId="urn:microsoft.com/office/officeart/2005/8/layout/funnel1"/>
    <dgm:cxn modelId="{123DF3D5-02E7-4773-808B-213A00A31BDB}" type="presParOf" srcId="{31A01C04-8799-4978-908F-7B1C5B3A20FD}" destId="{DBEEC17E-33D1-46E4-B4D6-ABE7BD296B56}" srcOrd="5" destOrd="0" presId="urn:microsoft.com/office/officeart/2005/8/layout/funnel1"/>
    <dgm:cxn modelId="{9BEB0BB2-8660-42F8-B2A5-2D36FD855F39}" type="presParOf" srcId="{31A01C04-8799-4978-908F-7B1C5B3A20FD}" destId="{A9DD4C29-CD21-4E37-9E03-5EBD9123DC9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E1B04-0C99-49DB-8DFE-AF0462FE66C3}">
      <dsp:nvSpPr>
        <dsp:cNvPr id="0" name=""/>
        <dsp:cNvSpPr/>
      </dsp:nvSpPr>
      <dsp:spPr>
        <a:xfrm>
          <a:off x="4288" y="126083"/>
          <a:ext cx="2578938" cy="58565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v1: Pre-solving </a:t>
          </a:r>
          <a:endParaRPr lang="en-US" sz="1600" kern="1200"/>
        </a:p>
      </dsp:txBody>
      <dsp:txXfrm>
        <a:off x="4288" y="126083"/>
        <a:ext cx="2578938" cy="585657"/>
      </dsp:txXfrm>
    </dsp:sp>
    <dsp:sp modelId="{633A6163-DCDE-40E2-A695-965E41316A0F}">
      <dsp:nvSpPr>
        <dsp:cNvPr id="0" name=""/>
        <dsp:cNvSpPr/>
      </dsp:nvSpPr>
      <dsp:spPr>
        <a:xfrm>
          <a:off x="4288" y="711740"/>
          <a:ext cx="2578938" cy="35135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Assign a small batch of 4-10 processes to stations at a time</a:t>
          </a:r>
        </a:p>
        <a:p>
          <a:pPr marL="171450" lvl="1" indent="-171450" algn="l" defTabSz="711200">
            <a:lnSpc>
              <a:spcPct val="90000"/>
            </a:lnSpc>
            <a:spcBef>
              <a:spcPct val="0"/>
            </a:spcBef>
            <a:spcAft>
              <a:spcPct val="15000"/>
            </a:spcAft>
            <a:buChar char="•"/>
          </a:pPr>
          <a:r>
            <a:rPr lang="en-US" sz="1600" kern="1200"/>
            <a:t>Stations and processes, station heights and task time are integers</a:t>
          </a:r>
        </a:p>
        <a:p>
          <a:pPr marL="171450" lvl="1" indent="-171450" algn="l" defTabSz="711200">
            <a:lnSpc>
              <a:spcPct val="90000"/>
            </a:lnSpc>
            <a:spcBef>
              <a:spcPct val="0"/>
            </a:spcBef>
            <a:spcAft>
              <a:spcPct val="15000"/>
            </a:spcAft>
            <a:buChar char="•"/>
          </a:pPr>
          <a:r>
            <a:rPr lang="en-US" sz="1600" kern="1200"/>
            <a:t>Solved 100 processes very slowly.</a:t>
          </a:r>
        </a:p>
        <a:p>
          <a:pPr marL="171450" lvl="1" indent="-171450" algn="l" defTabSz="711200">
            <a:lnSpc>
              <a:spcPct val="90000"/>
            </a:lnSpc>
            <a:spcBef>
              <a:spcPct val="0"/>
            </a:spcBef>
            <a:spcAft>
              <a:spcPct val="15000"/>
            </a:spcAft>
            <a:buChar char="•"/>
          </a:pPr>
          <a:endParaRPr lang="en-US" sz="1600" kern="1200"/>
        </a:p>
      </dsp:txBody>
      <dsp:txXfrm>
        <a:off x="4288" y="711740"/>
        <a:ext cx="2578938" cy="3513514"/>
      </dsp:txXfrm>
    </dsp:sp>
    <dsp:sp modelId="{0807A809-6F86-4DE1-BF88-228111333B23}">
      <dsp:nvSpPr>
        <dsp:cNvPr id="0" name=""/>
        <dsp:cNvSpPr/>
      </dsp:nvSpPr>
      <dsp:spPr>
        <a:xfrm>
          <a:off x="2944279" y="126083"/>
          <a:ext cx="2578938" cy="58565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v2: Pre-solving take two</a:t>
          </a:r>
          <a:endParaRPr lang="en-US" sz="1600" kern="1200"/>
        </a:p>
      </dsp:txBody>
      <dsp:txXfrm>
        <a:off x="2944279" y="126083"/>
        <a:ext cx="2578938" cy="585657"/>
      </dsp:txXfrm>
    </dsp:sp>
    <dsp:sp modelId="{288F5F11-1760-470F-AB0F-EA7ED0C0A44D}">
      <dsp:nvSpPr>
        <dsp:cNvPr id="0" name=""/>
        <dsp:cNvSpPr/>
      </dsp:nvSpPr>
      <dsp:spPr>
        <a:xfrm>
          <a:off x="2944279" y="711740"/>
          <a:ext cx="2578938" cy="35135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Assign just one process at a time and only encode process constraints when a process gets assigned.</a:t>
          </a:r>
          <a:endParaRPr lang="en-US" sz="1600" kern="1200"/>
        </a:p>
        <a:p>
          <a:pPr marL="171450" lvl="1" indent="-171450" algn="l" defTabSz="711200">
            <a:lnSpc>
              <a:spcPct val="90000"/>
            </a:lnSpc>
            <a:spcBef>
              <a:spcPct val="0"/>
            </a:spcBef>
            <a:spcAft>
              <a:spcPct val="15000"/>
            </a:spcAft>
            <a:buChar char="•"/>
          </a:pPr>
          <a:r>
            <a:rPr lang="en-US" sz="1600" b="0" i="0" kern="1200"/>
            <a:t>The resulting solver can assign 950 out of 1050 processes in a few minutes.</a:t>
          </a:r>
          <a:endParaRPr lang="en-US" sz="1600" kern="1200"/>
        </a:p>
      </dsp:txBody>
      <dsp:txXfrm>
        <a:off x="2944279" y="711740"/>
        <a:ext cx="2578938" cy="3513514"/>
      </dsp:txXfrm>
    </dsp:sp>
    <dsp:sp modelId="{56853121-684C-4A46-8227-9282119C3080}">
      <dsp:nvSpPr>
        <dsp:cNvPr id="0" name=""/>
        <dsp:cNvSpPr/>
      </dsp:nvSpPr>
      <dsp:spPr>
        <a:xfrm>
          <a:off x="5884269" y="126083"/>
          <a:ext cx="2578938" cy="58565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v3: A custom CDCL / CSP solver</a:t>
          </a:r>
          <a:endParaRPr lang="en-US" sz="1600" kern="1200"/>
        </a:p>
      </dsp:txBody>
      <dsp:txXfrm>
        <a:off x="5884269" y="126083"/>
        <a:ext cx="2578938" cy="585657"/>
      </dsp:txXfrm>
    </dsp:sp>
    <dsp:sp modelId="{E6A628BB-3F40-48C1-BF6B-9E942A109570}">
      <dsp:nvSpPr>
        <dsp:cNvPr id="0" name=""/>
        <dsp:cNvSpPr/>
      </dsp:nvSpPr>
      <dsp:spPr>
        <a:xfrm>
          <a:off x="5884269" y="711740"/>
          <a:ext cx="2578938" cy="35135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Perform branching and propagation of cycle time constraints on top of repeated calls to Z3.</a:t>
          </a:r>
          <a:endParaRPr lang="en-US" sz="1600" kern="1200"/>
        </a:p>
        <a:p>
          <a:pPr marL="171450" lvl="1" indent="-171450" algn="l" defTabSz="711200">
            <a:lnSpc>
              <a:spcPct val="90000"/>
            </a:lnSpc>
            <a:spcBef>
              <a:spcPct val="0"/>
            </a:spcBef>
            <a:spcAft>
              <a:spcPct val="15000"/>
            </a:spcAft>
            <a:buChar char="•"/>
          </a:pPr>
          <a:r>
            <a:rPr lang="en-US" sz="1600" b="0" i="0" kern="1200"/>
            <a:t>Maintain backtracking stack and add lemmas based on the chosen branches.</a:t>
          </a:r>
          <a:endParaRPr lang="en-US" sz="1600" kern="1200"/>
        </a:p>
        <a:p>
          <a:pPr marL="171450" lvl="1" indent="-171450" algn="l" defTabSz="711200">
            <a:lnSpc>
              <a:spcPct val="90000"/>
            </a:lnSpc>
            <a:spcBef>
              <a:spcPct val="0"/>
            </a:spcBef>
            <a:spcAft>
              <a:spcPct val="15000"/>
            </a:spcAft>
            <a:buChar char="•"/>
          </a:pPr>
          <a:r>
            <a:rPr lang="en-US" sz="1600" b="0" i="0" kern="1200"/>
            <a:t>This was complex to engineer and only exercised in preliminary form.</a:t>
          </a:r>
          <a:endParaRPr lang="en-US" sz="1600" kern="1200"/>
        </a:p>
      </dsp:txBody>
      <dsp:txXfrm>
        <a:off x="5884269" y="711740"/>
        <a:ext cx="2578938" cy="3513514"/>
      </dsp:txXfrm>
    </dsp:sp>
    <dsp:sp modelId="{F5AA937D-6AA2-4FF1-8E51-63A0795AD356}">
      <dsp:nvSpPr>
        <dsp:cNvPr id="0" name=""/>
        <dsp:cNvSpPr/>
      </dsp:nvSpPr>
      <dsp:spPr>
        <a:xfrm>
          <a:off x="8824259" y="126083"/>
          <a:ext cx="2578938" cy="58565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v4: with Custom Propagator and Bit-vectors</a:t>
          </a:r>
          <a:endParaRPr lang="en-US" sz="1600" kern="1200"/>
        </a:p>
      </dsp:txBody>
      <dsp:txXfrm>
        <a:off x="8824259" y="126083"/>
        <a:ext cx="2578938" cy="585657"/>
      </dsp:txXfrm>
    </dsp:sp>
    <dsp:sp modelId="{F06DC191-D576-4FC0-9FDE-F49DB914565E}">
      <dsp:nvSpPr>
        <dsp:cNvPr id="0" name=""/>
        <dsp:cNvSpPr/>
      </dsp:nvSpPr>
      <dsp:spPr>
        <a:xfrm>
          <a:off x="8824259" y="711740"/>
          <a:ext cx="2578938" cy="351351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With bit-vectors, without cycle-time: solvable in 30 seconds.</a:t>
          </a:r>
          <a:endParaRPr lang="en-US" sz="1600" kern="1200"/>
        </a:p>
        <a:p>
          <a:pPr marL="171450" lvl="1" indent="-171450" algn="l" defTabSz="711200">
            <a:lnSpc>
              <a:spcPct val="90000"/>
            </a:lnSpc>
            <a:spcBef>
              <a:spcPct val="0"/>
            </a:spcBef>
            <a:spcAft>
              <a:spcPct val="15000"/>
            </a:spcAft>
            <a:buChar char="•"/>
          </a:pPr>
          <a:r>
            <a:rPr lang="en-US" sz="1600" b="0" i="0" kern="1200"/>
            <a:t>With bit-vectors and cycle-time: solvable for 300 processes in a few minutes, but not all processes.</a:t>
          </a:r>
          <a:endParaRPr lang="en-US" sz="1600" kern="1200"/>
        </a:p>
        <a:p>
          <a:pPr marL="171450" lvl="1" indent="-171450" algn="l" defTabSz="711200">
            <a:lnSpc>
              <a:spcPct val="90000"/>
            </a:lnSpc>
            <a:spcBef>
              <a:spcPct val="0"/>
            </a:spcBef>
            <a:spcAft>
              <a:spcPct val="15000"/>
            </a:spcAft>
            <a:buChar char="•"/>
          </a:pPr>
          <a:r>
            <a:rPr lang="en-US" sz="1600" kern="1200"/>
            <a:t>With bit-vectors, programmable-propagator for cycle-time: patching + solving</a:t>
          </a:r>
        </a:p>
        <a:p>
          <a:pPr marL="171450" lvl="1" indent="-171450" algn="l" defTabSz="711200">
            <a:lnSpc>
              <a:spcPct val="90000"/>
            </a:lnSpc>
            <a:spcBef>
              <a:spcPct val="0"/>
            </a:spcBef>
            <a:spcAft>
              <a:spcPct val="15000"/>
            </a:spcAft>
            <a:buChar char="•"/>
          </a:pPr>
          <a:r>
            <a:rPr lang="en-US" sz="1600" kern="1200"/>
            <a:t>Initial: a few hours</a:t>
          </a:r>
        </a:p>
        <a:p>
          <a:pPr marL="171450" lvl="1" indent="-171450" algn="l" defTabSz="711200">
            <a:lnSpc>
              <a:spcPct val="90000"/>
            </a:lnSpc>
            <a:spcBef>
              <a:spcPct val="0"/>
            </a:spcBef>
            <a:spcAft>
              <a:spcPct val="15000"/>
            </a:spcAft>
            <a:buChar char="•"/>
          </a:pPr>
          <a:r>
            <a:rPr lang="en-US" sz="1600" kern="1200"/>
            <a:t>Current: a few minutes.</a:t>
          </a:r>
        </a:p>
      </dsp:txBody>
      <dsp:txXfrm>
        <a:off x="8824259" y="711740"/>
        <a:ext cx="2578938" cy="3513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5C21B-6B3D-4D69-8B79-6158D9F78CE1}">
      <dsp:nvSpPr>
        <dsp:cNvPr id="0" name=""/>
        <dsp:cNvSpPr/>
      </dsp:nvSpPr>
      <dsp:spPr>
        <a:xfrm>
          <a:off x="861313" y="822360"/>
          <a:ext cx="3147575" cy="109311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DBC66-18FA-45F8-9D32-AD7639AF03CD}">
      <dsp:nvSpPr>
        <dsp:cNvPr id="0" name=""/>
        <dsp:cNvSpPr/>
      </dsp:nvSpPr>
      <dsp:spPr>
        <a:xfrm>
          <a:off x="2134983" y="3499019"/>
          <a:ext cx="609995" cy="390396"/>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5FC398-32BD-4316-A560-B76A98F9D8AA}">
      <dsp:nvSpPr>
        <dsp:cNvPr id="0" name=""/>
        <dsp:cNvSpPr/>
      </dsp:nvSpPr>
      <dsp:spPr>
        <a:xfrm>
          <a:off x="1060845" y="4254398"/>
          <a:ext cx="2927977" cy="73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b="0" i="1" kern="1200" smtClean="0">
                    <a:latin typeface="Cambria Math" panose="02040503050406030204" pitchFamily="18" charset="0"/>
                  </a:rPr>
                  <m:t>∀</m:t>
                </m:r>
                <m:r>
                  <a:rPr lang="en-US" sz="2000" b="0" i="1" kern="1200" smtClean="0">
                    <a:latin typeface="Cambria Math" panose="02040503050406030204" pitchFamily="18" charset="0"/>
                  </a:rPr>
                  <m:t>𝑥</m:t>
                </m:r>
                <m:r>
                  <a:rPr lang="en-US" sz="2000" b="0" i="1" kern="1200" smtClean="0">
                    <a:latin typeface="Cambria Math" panose="02040503050406030204" pitchFamily="18" charset="0"/>
                  </a:rPr>
                  <m:t>𝜑</m:t>
                </m:r>
                <m:r>
                  <a:rPr lang="en-US" sz="2000" b="0" i="1" kern="1200" smtClean="0">
                    <a:latin typeface="Cambria Math" panose="02040503050406030204" pitchFamily="18" charset="0"/>
                  </a:rPr>
                  <m:t> </m:t>
                </m:r>
              </m:oMath>
              <m:oMath xmlns:m="http://schemas.openxmlformats.org/officeDocument/2006/math">
                <m:r>
                  <a:rPr lang="en-US" sz="2000" b="0" i="1" kern="1200" smtClean="0">
                    <a:latin typeface="Cambria Math" panose="02040503050406030204" pitchFamily="18" charset="0"/>
                  </a:rPr>
                  <m:t>𝑥</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h</m:t>
                </m:r>
                <m:d>
                  <m:dPr>
                    <m:ctrlPr>
                      <a:rPr lang="en-US" sz="2000" b="0" i="1" kern="1200" smtClean="0">
                        <a:latin typeface="Cambria Math" panose="02040503050406030204" pitchFamily="18" charset="0"/>
                      </a:rPr>
                    </m:ctrlPr>
                  </m:dPr>
                  <m:e>
                    <m:r>
                      <a:rPr lang="en-US" sz="2000" b="0" i="1" kern="1200" smtClean="0">
                        <a:latin typeface="Cambria Math" panose="02040503050406030204" pitchFamily="18" charset="0"/>
                      </a:rPr>
                      <m:t>𝑐</m:t>
                    </m:r>
                  </m:e>
                </m:d>
              </m:oMath>
              <m:oMath xmlns:m="http://schemas.openxmlformats.org/officeDocument/2006/math">
                <m:r>
                  <a:rPr lang="en-US" sz="2000" b="0" i="1" kern="1200" dirty="0" smtClean="0">
                    <a:latin typeface="Cambria Math" panose="02040503050406030204" pitchFamily="18" charset="0"/>
                  </a:rPr>
                  <m:t>𝑤𝑒𝑖𝑔h𝑡</m:t>
                </m:r>
                <m:r>
                  <a:rPr lang="en-US" sz="2000" i="1" kern="1200" dirty="0" smtClean="0">
                    <a:latin typeface="Cambria Math" panose="02040503050406030204" pitchFamily="18" charset="0"/>
                  </a:rPr>
                  <m:t>=</m:t>
                </m:r>
                <m:r>
                  <a:rPr lang="en-US" sz="2000" b="0" i="1" kern="1200" dirty="0" smtClean="0">
                    <a:latin typeface="Cambria Math" panose="02040503050406030204" pitchFamily="18" charset="0"/>
                  </a:rPr>
                  <m:t>1</m:t>
                </m:r>
              </m:oMath>
              <m:oMath xmlns:m="http://schemas.openxmlformats.org/officeDocument/2006/math">
                <m:r>
                  <a:rPr lang="en-US" sz="2000" b="0" i="1" kern="1200" dirty="0" smtClean="0">
                    <a:latin typeface="Cambria Math" panose="02040503050406030204" pitchFamily="18" charset="0"/>
                  </a:rPr>
                  <m:t>𝑔𝑒𝑛𝑒𝑟𝑎𝑡𝑖𝑜𝑛</m:t>
                </m:r>
                <m:r>
                  <a:rPr lang="en-US" sz="2000" b="0" i="1" kern="1200" dirty="0" smtClean="0">
                    <a:latin typeface="Cambria Math" panose="02040503050406030204" pitchFamily="18" charset="0"/>
                  </a:rPr>
                  <m:t>=1</m:t>
                </m:r>
              </m:oMath>
            </m:oMathPara>
          </a14:m>
          <a:endParaRPr lang="en-US" sz="2000" kern="1200" dirty="0"/>
        </a:p>
      </dsp:txBody>
      <dsp:txXfrm>
        <a:off x="1060845" y="4254398"/>
        <a:ext cx="2927977" cy="731994"/>
      </dsp:txXfrm>
    </dsp:sp>
    <dsp:sp modelId="{E9ECD50B-E920-4B1E-8666-D9496845545E}">
      <dsp:nvSpPr>
        <dsp:cNvPr id="0" name=""/>
        <dsp:cNvSpPr/>
      </dsp:nvSpPr>
      <dsp:spPr>
        <a:xfrm>
          <a:off x="2005664" y="1999895"/>
          <a:ext cx="109799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m:t>
                </m:r>
                <m:r>
                  <a:rPr lang="en-US" sz="1200" b="0" i="1" kern="1200" smtClean="0">
                    <a:latin typeface="Cambria Math" panose="02040503050406030204" pitchFamily="18" charset="0"/>
                  </a:rPr>
                  <m:t>𝑥</m:t>
                </m:r>
                <m:r>
                  <a:rPr lang="en-US" sz="1200" b="0" i="1" kern="1200" smtClean="0">
                    <a:latin typeface="Cambria Math" panose="02040503050406030204" pitchFamily="18" charset="0"/>
                  </a:rPr>
                  <m:t>𝜃</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𝑥</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h</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𝑐</m:t>
                </m:r>
                <m:r>
                  <a:rPr lang="en-US" sz="1200" b="0" i="1" kern="1200" smtClean="0">
                    <a:latin typeface="Cambria Math" panose="02040503050406030204" pitchFamily="18" charset="0"/>
                  </a:rPr>
                  <m:t>)</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i="1" kern="1200" dirty="0" smtClean="0">
                    <a:latin typeface="Cambria Math" panose="02040503050406030204" pitchFamily="18" charset="0"/>
                  </a:rPr>
                  <m:t>𝑊</m:t>
                </m:r>
                <m:r>
                  <a:rPr lang="en-US" sz="1200" i="1" kern="1200" dirty="0" smtClean="0">
                    <a:latin typeface="Cambria Math" panose="02040503050406030204" pitchFamily="18" charset="0"/>
                  </a:rPr>
                  <m:t>=1</m:t>
                </m:r>
              </m:oMath>
            </m:oMathPara>
          </a14:m>
          <a:endParaRPr lang="en-US" sz="1200" kern="1200" dirty="0"/>
        </a:p>
      </dsp:txBody>
      <dsp:txXfrm>
        <a:off x="2166461" y="2160692"/>
        <a:ext cx="776397" cy="776397"/>
      </dsp:txXfrm>
    </dsp:sp>
    <dsp:sp modelId="{D240B553-3405-41F6-9FF0-77905E4CAA57}">
      <dsp:nvSpPr>
        <dsp:cNvPr id="0" name=""/>
        <dsp:cNvSpPr/>
      </dsp:nvSpPr>
      <dsp:spPr>
        <a:xfrm>
          <a:off x="1127830" y="1176157"/>
          <a:ext cx="128231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m:t>
                </m:r>
                <m:r>
                  <a:rPr lang="en-US" sz="1200" b="0" i="1" kern="1200" smtClean="0">
                    <a:latin typeface="Cambria Math" panose="02040503050406030204" pitchFamily="18" charset="0"/>
                  </a:rPr>
                  <m:t>𝑥</m:t>
                </m:r>
                <m:r>
                  <a:rPr lang="en-US" sz="1200" b="0" i="1" kern="1200" smtClean="0">
                    <a:latin typeface="Cambria Math" panose="02040503050406030204" pitchFamily="18" charset="0"/>
                  </a:rPr>
                  <m:t>𝜑</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𝑥</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𝑔</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h</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𝑐</m:t>
                </m:r>
                <m:r>
                  <a:rPr lang="en-US" sz="1200" b="0" i="1" kern="1200" smtClean="0">
                    <a:latin typeface="Cambria Math" panose="02040503050406030204" pitchFamily="18" charset="0"/>
                  </a:rPr>
                  <m:t>))</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i="1" kern="1200" dirty="0" smtClean="0">
                    <a:latin typeface="Cambria Math" panose="02040503050406030204" pitchFamily="18" charset="0"/>
                  </a:rPr>
                  <m:t>𝑊</m:t>
                </m:r>
                <m:r>
                  <a:rPr lang="en-US" sz="1200" i="1" kern="1200" dirty="0" smtClean="0">
                    <a:latin typeface="Cambria Math" panose="02040503050406030204" pitchFamily="18" charset="0"/>
                  </a:rPr>
                  <m:t>=1, </m:t>
                </m:r>
              </m:oMath>
              <m:oMath xmlns:m="http://schemas.openxmlformats.org/officeDocument/2006/math">
                <m:r>
                  <a:rPr lang="en-US" sz="1200" b="0" i="1" kern="1200" dirty="0" smtClean="0">
                    <a:latin typeface="Cambria Math" panose="02040503050406030204" pitchFamily="18" charset="0"/>
                  </a:rPr>
                  <m:t>𝑔𝑒𝑛</m:t>
                </m:r>
                <m:r>
                  <a:rPr lang="en-US" sz="1200" b="0" i="1" kern="1200" dirty="0" smtClean="0">
                    <a:latin typeface="Cambria Math" panose="02040503050406030204" pitchFamily="18" charset="0"/>
                  </a:rPr>
                  <m:t>=2</m:t>
                </m:r>
              </m:oMath>
            </m:oMathPara>
          </a14:m>
          <a:endParaRPr lang="en-US" sz="1200" kern="1200" dirty="0"/>
        </a:p>
      </dsp:txBody>
      <dsp:txXfrm>
        <a:off x="1315620" y="1336954"/>
        <a:ext cx="906731" cy="776397"/>
      </dsp:txXfrm>
    </dsp:sp>
    <dsp:sp modelId="{DBEEC17E-33D1-46E4-B4D6-ABE7BD296B56}">
      <dsp:nvSpPr>
        <dsp:cNvPr id="0" name=""/>
        <dsp:cNvSpPr/>
      </dsp:nvSpPr>
      <dsp:spPr>
        <a:xfrm>
          <a:off x="2342381" y="910687"/>
          <a:ext cx="109799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m:t>
                </m:r>
                <m:r>
                  <a:rPr lang="en-US" sz="1400" b="0" i="1" kern="1200" smtClean="0">
                    <a:latin typeface="Cambria Math" panose="02040503050406030204" pitchFamily="18" charset="0"/>
                  </a:rPr>
                  <m:t>𝑥</m:t>
                </m:r>
                <m:r>
                  <a:rPr lang="en-US" sz="1400" b="0" i="1" kern="1200" smtClean="0">
                    <a:latin typeface="Cambria Math" panose="02040503050406030204" pitchFamily="18" charset="0"/>
                  </a:rPr>
                  <m:t>𝜓</m:t>
                </m:r>
              </m:oMath>
            </m:oMathPara>
          </a14:m>
          <a:endParaRPr lang="en-US" sz="1400" b="0" kern="1200" dirty="0"/>
        </a:p>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𝑥</m:t>
                </m:r>
                <m:r>
                  <a:rPr lang="en-US" sz="1400" b="0" i="1" kern="1200" smtClean="0">
                    <a:latin typeface="Cambria Math" panose="02040503050406030204" pitchFamily="18" charset="0"/>
                  </a:rPr>
                  <m:t>↦</m:t>
                </m:r>
                <m:r>
                  <a:rPr lang="en-US" sz="1400" b="0" i="1" kern="1200" smtClean="0">
                    <a:latin typeface="Cambria Math" panose="02040503050406030204" pitchFamily="18" charset="0"/>
                  </a:rPr>
                  <m:t>𝑔</m:t>
                </m:r>
                <m:r>
                  <a:rPr lang="en-US" sz="1400" b="0" i="1" kern="1200" smtClean="0">
                    <a:latin typeface="Cambria Math" panose="02040503050406030204" pitchFamily="18" charset="0"/>
                  </a:rPr>
                  <m:t>(</m:t>
                </m:r>
                <m:r>
                  <a:rPr lang="en-US" sz="1400" b="0" i="1" kern="1200" smtClean="0">
                    <a:latin typeface="Cambria Math" panose="02040503050406030204" pitchFamily="18" charset="0"/>
                  </a:rPr>
                  <m:t>𝑏</m:t>
                </m:r>
                <m:r>
                  <a:rPr lang="en-US" sz="1400" b="0" i="1" kern="1200" smtClean="0">
                    <a:latin typeface="Cambria Math" panose="02040503050406030204" pitchFamily="18" charset="0"/>
                  </a:rPr>
                  <m:t>)</m:t>
                </m:r>
              </m:oMath>
            </m:oMathPara>
          </a14:m>
          <a:endParaRPr lang="en-US" sz="1400" b="0" kern="1200" dirty="0"/>
        </a:p>
        <a:p>
          <a:pPr marL="0" lvl="0" indent="0" algn="ctr" defTabSz="622300">
            <a:lnSpc>
              <a:spcPct val="90000"/>
            </a:lnSpc>
            <a:spcBef>
              <a:spcPct val="0"/>
            </a:spcBef>
            <a:spcAft>
              <a:spcPct val="35000"/>
            </a:spcAft>
            <a:buNone/>
          </a:pPr>
          <a:r>
            <a:rPr lang="en-US" sz="1400" kern="1200" dirty="0"/>
            <a:t>w</a:t>
          </a:r>
          <a14:m xmlns:a14="http://schemas.microsoft.com/office/drawing/2010/main">
            <m:oMath xmlns:m="http://schemas.openxmlformats.org/officeDocument/2006/math">
              <m:r>
                <a:rPr lang="en-US" sz="1400" i="1" kern="1200" dirty="0" smtClean="0">
                  <a:latin typeface="Cambria Math" panose="02040503050406030204" pitchFamily="18" charset="0"/>
                </a:rPr>
                <m:t>=</m:t>
              </m:r>
              <m:r>
                <a:rPr lang="en-US" sz="1400" b="0" i="1" kern="1200" dirty="0" smtClean="0">
                  <a:latin typeface="Cambria Math" panose="02040503050406030204" pitchFamily="18" charset="0"/>
                </a:rPr>
                <m:t>3</m:t>
              </m:r>
            </m:oMath>
          </a14:m>
          <a:endParaRPr lang="en-US" sz="1400" kern="1200" dirty="0"/>
        </a:p>
      </dsp:txBody>
      <dsp:txXfrm>
        <a:off x="2503178" y="1071484"/>
        <a:ext cx="776397" cy="776397"/>
      </dsp:txXfrm>
    </dsp:sp>
    <dsp:sp modelId="{A9DD4C29-CD21-4E37-9E03-5EBD9123DC92}">
      <dsp:nvSpPr>
        <dsp:cNvPr id="0" name=""/>
        <dsp:cNvSpPr/>
      </dsp:nvSpPr>
      <dsp:spPr>
        <a:xfrm>
          <a:off x="731994" y="688161"/>
          <a:ext cx="3415973" cy="2732778"/>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54</a:t>
            </a:fld>
            <a:endParaRPr lang="en-US"/>
          </a:p>
        </p:txBody>
      </p:sp>
    </p:spTree>
    <p:extLst>
      <p:ext uri="{BB962C8B-B14F-4D97-AF65-F5344CB8AC3E}">
        <p14:creationId xmlns:p14="http://schemas.microsoft.com/office/powerpoint/2010/main" val="2591566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11/5/2025 1:16 PM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863750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73</a:t>
            </a:fld>
            <a:endParaRPr lang="en-US"/>
          </a:p>
        </p:txBody>
      </p:sp>
    </p:spTree>
    <p:extLst>
      <p:ext uri="{BB962C8B-B14F-4D97-AF65-F5344CB8AC3E}">
        <p14:creationId xmlns:p14="http://schemas.microsoft.com/office/powerpoint/2010/main" val="1434911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76</a:t>
            </a:fld>
            <a:endParaRPr lang="en-US"/>
          </a:p>
        </p:txBody>
      </p:sp>
    </p:spTree>
    <p:extLst>
      <p:ext uri="{BB962C8B-B14F-4D97-AF65-F5344CB8AC3E}">
        <p14:creationId xmlns:p14="http://schemas.microsoft.com/office/powerpoint/2010/main" val="816153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117</a:t>
            </a:fld>
            <a:endParaRPr lang="en-US"/>
          </a:p>
        </p:txBody>
      </p:sp>
    </p:spTree>
    <p:extLst>
      <p:ext uri="{BB962C8B-B14F-4D97-AF65-F5344CB8AC3E}">
        <p14:creationId xmlns:p14="http://schemas.microsoft.com/office/powerpoint/2010/main" val="300646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866412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9E075F-4FBC-4D96-B459-C2DCA0C97FAF}" type="slidenum">
              <a:rPr lang="en-US" smtClean="0"/>
              <a:t>16</a:t>
            </a:fld>
            <a:endParaRPr lang="en-US"/>
          </a:p>
        </p:txBody>
      </p:sp>
    </p:spTree>
    <p:extLst>
      <p:ext uri="{BB962C8B-B14F-4D97-AF65-F5344CB8AC3E}">
        <p14:creationId xmlns:p14="http://schemas.microsoft.com/office/powerpoint/2010/main" val="3082839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056323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11/5/2025 1:16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151070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11/5/2025 1:16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81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11/5/2025 1:16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316228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45</a:t>
            </a:fld>
            <a:endParaRPr lang="en-US"/>
          </a:p>
        </p:txBody>
      </p:sp>
    </p:spTree>
    <p:extLst>
      <p:ext uri="{BB962C8B-B14F-4D97-AF65-F5344CB8AC3E}">
        <p14:creationId xmlns:p14="http://schemas.microsoft.com/office/powerpoint/2010/main" val="115741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53</a:t>
            </a:fld>
            <a:endParaRPr lang="en-US"/>
          </a:p>
        </p:txBody>
      </p:sp>
    </p:spTree>
    <p:extLst>
      <p:ext uri="{BB962C8B-B14F-4D97-AF65-F5344CB8AC3E}">
        <p14:creationId xmlns:p14="http://schemas.microsoft.com/office/powerpoint/2010/main" val="2926435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11/5/2025</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11/5/2025</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11/5/2025</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67083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11/5/2025</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11/5/2025</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11/5/2025</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11/5/2025</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11/5/2025</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11/5/2025</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11/5/2025</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11/5/2025</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11/5/2025</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image" Target="../media/image145.png"/><Relationship Id="rId7" Type="http://schemas.openxmlformats.org/officeDocument/2006/relationships/image" Target="../media/image139.png"/><Relationship Id="rId12" Type="http://schemas.openxmlformats.org/officeDocument/2006/relationships/image" Target="../media/image149.png"/><Relationship Id="rId2" Type="http://schemas.openxmlformats.org/officeDocument/2006/relationships/image" Target="../media/image119.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48.png"/><Relationship Id="rId5" Type="http://schemas.openxmlformats.org/officeDocument/2006/relationships/image" Target="../media/image137.png"/><Relationship Id="rId10" Type="http://schemas.openxmlformats.org/officeDocument/2006/relationships/image" Target="../media/image147.png"/><Relationship Id="rId4" Type="http://schemas.openxmlformats.org/officeDocument/2006/relationships/image" Target="../media/image136.png"/><Relationship Id="rId9" Type="http://schemas.openxmlformats.org/officeDocument/2006/relationships/image" Target="../media/image146.png"/></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image" Target="../media/image152.png"/><Relationship Id="rId7" Type="http://schemas.openxmlformats.org/officeDocument/2006/relationships/image" Target="../media/image139.png"/><Relationship Id="rId12" Type="http://schemas.openxmlformats.org/officeDocument/2006/relationships/image" Target="../media/image154.png"/><Relationship Id="rId2" Type="http://schemas.openxmlformats.org/officeDocument/2006/relationships/image" Target="../media/image119.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53.png"/><Relationship Id="rId5" Type="http://schemas.openxmlformats.org/officeDocument/2006/relationships/image" Target="../media/image137.png"/><Relationship Id="rId10" Type="http://schemas.openxmlformats.org/officeDocument/2006/relationships/image" Target="../media/image147.png"/><Relationship Id="rId4" Type="http://schemas.openxmlformats.org/officeDocument/2006/relationships/image" Target="../media/image136.png"/><Relationship Id="rId9" Type="http://schemas.openxmlformats.org/officeDocument/2006/relationships/image" Target="../media/image146.png"/></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7.png"/><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30.xml"/><Relationship Id="rId5" Type="http://schemas.openxmlformats.org/officeDocument/2006/relationships/diagramQuickStyle" Target="../diagrams/quickStyle3.xml"/><Relationship Id="rId10" Type="http://schemas.openxmlformats.org/officeDocument/2006/relationships/diagramQuickStyle" Target="../diagrams/quickStyle30.xml"/><Relationship Id="rId4" Type="http://schemas.openxmlformats.org/officeDocument/2006/relationships/diagramLayout" Target="../diagrams/layout3.xml"/><Relationship Id="rId9" Type="http://schemas.openxmlformats.org/officeDocument/2006/relationships/diagramLayout" Target="../diagrams/layout30.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rise4fun.com/Z3/HOT?frame=1&amp;menu=0&amp;course=1"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rise4fun.com/Z3/ZY4"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181.png"/><Relationship Id="rId3" Type="http://schemas.openxmlformats.org/officeDocument/2006/relationships/image" Target="../media/image1040.png"/><Relationship Id="rId7" Type="http://schemas.openxmlformats.org/officeDocument/2006/relationships/image" Target="../media/image1170.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070.png"/><Relationship Id="rId5" Type="http://schemas.openxmlformats.org/officeDocument/2006/relationships/image" Target="../media/image1060.png"/><Relationship Id="rId4" Type="http://schemas.openxmlformats.org/officeDocument/2006/relationships/image" Target="../media/image1050.png"/><Relationship Id="rId9" Type="http://schemas.openxmlformats.org/officeDocument/2006/relationships/image" Target="../media/image1191.png"/></Relationships>
</file>

<file path=ppt/slides/_rels/slide1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2" Type="http://schemas.openxmlformats.org/officeDocument/2006/relationships/image" Target="../media/image122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220.png"/><Relationship Id="rId5" Type="http://schemas.openxmlformats.org/officeDocument/2006/relationships/image" Target="../media/image1210.png"/><Relationship Id="rId4" Type="http://schemas.openxmlformats.org/officeDocument/2006/relationships/image" Target="../media/image1190.png"/></Relationships>
</file>

<file path=ppt/slides/_rels/slide116.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117.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60.png"/><Relationship Id="rId7" Type="http://schemas.openxmlformats.org/officeDocument/2006/relationships/image" Target="../media/image79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8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30.png"/></Relationships>
</file>

<file path=ppt/slides/_rels/slide11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820.png"/><Relationship Id="rId1" Type="http://schemas.openxmlformats.org/officeDocument/2006/relationships/slideLayout" Target="../slideLayouts/slideLayout2.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129.jpeg"/></Relationships>
</file>

<file path=ppt/slides/_rels/slide11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1.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2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260.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250.png"/><Relationship Id="rId5" Type="http://schemas.openxmlformats.org/officeDocument/2006/relationships/image" Target="../media/image550.png"/><Relationship Id="rId4" Type="http://schemas.openxmlformats.org/officeDocument/2006/relationships/image" Target="../media/image15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662.png"/><Relationship Id="rId4" Type="http://schemas.openxmlformats.org/officeDocument/2006/relationships/image" Target="../media/image651.png"/></Relationships>
</file>

<file path=ppt/slides/_rels/slide129.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161.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681.png"/><Relationship Id="rId5" Type="http://schemas.openxmlformats.org/officeDocument/2006/relationships/image" Target="../media/image671.png"/><Relationship Id="rId4" Type="http://schemas.openxmlformats.org/officeDocument/2006/relationships/image" Target="../media/image4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png"/></Relationships>
</file>

<file path=ppt/slides/_rels/slide1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www.publicdomainpictures.net/en/view-image.php?image=328405&amp;picture=rainbow-background-of-colorful-colors" TargetMode="External"/><Relationship Id="rId5" Type="http://schemas.openxmlformats.org/officeDocument/2006/relationships/image" Target="../media/image17.jpe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hyperlink" Target="https://www.freeimageslive.co.uk/free_stock_image/sketched-heart-jpg"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7.jpeg"/><Relationship Id="rId18" Type="http://schemas.openxmlformats.org/officeDocument/2006/relationships/image" Target="../media/image32.jpeg"/><Relationship Id="rId3" Type="http://schemas.openxmlformats.org/officeDocument/2006/relationships/notesSlide" Target="../notesSlides/notesSlide4.xml"/><Relationship Id="rId7" Type="http://schemas.openxmlformats.org/officeDocument/2006/relationships/image" Target="../media/image22.png"/><Relationship Id="rId12" Type="http://schemas.microsoft.com/office/2007/relationships/hdphoto" Target="../media/hdphoto1.wdp"/><Relationship Id="rId17" Type="http://schemas.openxmlformats.org/officeDocument/2006/relationships/image" Target="../media/image31.png"/><Relationship Id="rId2" Type="http://schemas.openxmlformats.org/officeDocument/2006/relationships/slideLayout" Target="../slideLayouts/slideLayout7.xml"/><Relationship Id="rId16" Type="http://schemas.openxmlformats.org/officeDocument/2006/relationships/image" Target="../media/image30.jpeg"/><Relationship Id="rId20" Type="http://schemas.openxmlformats.org/officeDocument/2006/relationships/image" Target="../media/image34.png"/><Relationship Id="rId1" Type="http://schemas.openxmlformats.org/officeDocument/2006/relationships/tags" Target="../tags/tag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29.png"/><Relationship Id="rId10" Type="http://schemas.openxmlformats.org/officeDocument/2006/relationships/image" Target="../media/image25.png"/><Relationship Id="rId19" Type="http://schemas.openxmlformats.org/officeDocument/2006/relationships/image" Target="../media/image33.png"/><Relationship Id="rId4" Type="http://schemas.openxmlformats.org/officeDocument/2006/relationships/image" Target="../media/image2.png"/><Relationship Id="rId9" Type="http://schemas.openxmlformats.org/officeDocument/2006/relationships/image" Target="../media/image24.png"/><Relationship Id="rId1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6.png"/><Relationship Id="rId7" Type="http://schemas.openxmlformats.org/officeDocument/2006/relationships/image" Target="../media/image151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7400.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52.png"/><Relationship Id="rId1" Type="http://schemas.openxmlformats.org/officeDocument/2006/relationships/slideLayout" Target="../slideLayouts/slideLayout2.xml"/><Relationship Id="rId5" Type="http://schemas.openxmlformats.org/officeDocument/2006/relationships/image" Target="../media/image361.png"/><Relationship Id="rId4" Type="http://schemas.openxmlformats.org/officeDocument/2006/relationships/image" Target="../media/image371.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2.png"/><Relationship Id="rId1" Type="http://schemas.openxmlformats.org/officeDocument/2006/relationships/slideLayout" Target="../slideLayouts/slideLayout2.xml"/><Relationship Id="rId4" Type="http://schemas.openxmlformats.org/officeDocument/2006/relationships/image" Target="../media/image40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481.png"/></Relationships>
</file>

<file path=ppt/slides/_rels/slide4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microsoft.github.io/z3guide/programming/Example%20Programs/MBQI" TargetMode="External"/><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image" Target="../media/image1230.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761.png"/><Relationship Id="rId3" Type="http://schemas.openxmlformats.org/officeDocument/2006/relationships/image" Target="../media/image711.png"/><Relationship Id="rId7" Type="http://schemas.openxmlformats.org/officeDocument/2006/relationships/image" Target="../media/image75.png"/><Relationship Id="rId2" Type="http://schemas.openxmlformats.org/officeDocument/2006/relationships/image" Target="../media/image701.png"/><Relationship Id="rId1" Type="http://schemas.openxmlformats.org/officeDocument/2006/relationships/slideLayout" Target="../slideLayouts/slideLayout2.xml"/><Relationship Id="rId6" Type="http://schemas.openxmlformats.org/officeDocument/2006/relationships/image" Target="../media/image741.png"/><Relationship Id="rId5" Type="http://schemas.openxmlformats.org/officeDocument/2006/relationships/image" Target="../media/image731.png"/><Relationship Id="rId4" Type="http://schemas.openxmlformats.org/officeDocument/2006/relationships/image" Target="../media/image721.png"/></Relationships>
</file>

<file path=ppt/slides/_rels/slide6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83.png"/></Relationships>
</file>

<file path=ppt/slides/_rels/slide74.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680.pn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61.png"/></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690.png"/><Relationship Id="rId7"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40.png"/><Relationship Id="rId9" Type="http://schemas.openxmlformats.org/officeDocument/2006/relationships/image" Target="../media/image92.png"/></Relationships>
</file>

<file path=ppt/slides/_rels/slide77.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3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1.png"/><Relationship Id="rId4" Type="http://schemas.openxmlformats.org/officeDocument/2006/relationships/image" Target="../media/image341.png"/></Relationships>
</file>

<file path=ppt/slides/_rels/slide92.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260.png"/></Relationships>
</file>

<file path=ppt/slides/_rels/slide93.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image" Target="../media/image110.png"/><Relationship Id="rId18" Type="http://schemas.openxmlformats.org/officeDocument/2006/relationships/image" Target="../media/image115.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image" Target="../media/image106.png"/><Relationship Id="rId16"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61.png"/><Relationship Id="rId5" Type="http://schemas.openxmlformats.org/officeDocument/2006/relationships/image" Target="../media/image412.png"/><Relationship Id="rId15" Type="http://schemas.openxmlformats.org/officeDocument/2006/relationships/image" Target="../media/image112.png"/><Relationship Id="rId10" Type="http://schemas.openxmlformats.org/officeDocument/2006/relationships/image" Target="../media/image108.png"/><Relationship Id="rId19" Type="http://schemas.openxmlformats.org/officeDocument/2006/relationships/image" Target="../media/image116.png"/><Relationship Id="rId4" Type="http://schemas.openxmlformats.org/officeDocument/2006/relationships/image" Target="../media/image402.png"/><Relationship Id="rId9" Type="http://schemas.openxmlformats.org/officeDocument/2006/relationships/image" Target="../media/image451.png"/><Relationship Id="rId14" Type="http://schemas.openxmlformats.org/officeDocument/2006/relationships/image" Target="../media/image111.png"/></Relationships>
</file>

<file path=ppt/slides/_rels/slide94.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1.png"/><Relationship Id="rId7" Type="http://schemas.openxmlformats.org/officeDocument/2006/relationships/image" Target="../media/image430.png"/><Relationship Id="rId2" Type="http://schemas.openxmlformats.org/officeDocument/2006/relationships/image" Target="../media/image381.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1.png"/><Relationship Id="rId10" Type="http://schemas.openxmlformats.org/officeDocument/2006/relationships/image" Target="../media/image460.png"/><Relationship Id="rId4" Type="http://schemas.openxmlformats.org/officeDocument/2006/relationships/image" Target="../media/image401.png"/><Relationship Id="rId9" Type="http://schemas.openxmlformats.org/officeDocument/2006/relationships/image" Target="../media/image450.png"/></Relationships>
</file>

<file path=ppt/slides/_rels/slide9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18.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3.png"/><Relationship Id="rId4" Type="http://schemas.openxmlformats.org/officeDocument/2006/relationships/image" Target="../media/image136.png"/><Relationship Id="rId9" Type="http://schemas.openxmlformats.org/officeDocument/2006/relationships/image" Target="../media/image1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3978718" cy="1477328"/>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Nuno P Lopes, U Lisbon</a:t>
            </a:r>
          </a:p>
          <a:p>
            <a:r>
              <a:rPr lang="en-US" dirty="0"/>
              <a:t>POPL tutorials, January 16,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setup </a:t>
            </a:r>
          </a:p>
        </p:txBody>
      </p:sp>
      <p:sp>
        <p:nvSpPr>
          <p:cNvPr id="4" name="Arrow: Right 3">
            <a:extLst>
              <a:ext uri="{FF2B5EF4-FFF2-40B4-BE49-F238E27FC236}">
                <a16:creationId xmlns:a16="http://schemas.microsoft.com/office/drawing/2014/main" id="{338918FD-C832-3B2F-CE73-975BE114ABB2}"/>
              </a:ext>
            </a:extLst>
          </p:cNvPr>
          <p:cNvSpPr/>
          <p:nvPr/>
        </p:nvSpPr>
        <p:spPr>
          <a:xfrm>
            <a:off x="3346515" y="1461779"/>
            <a:ext cx="5156462" cy="1840635"/>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Exploring Z3 Concepts with use cases</a:t>
            </a:r>
          </a:p>
        </p:txBody>
      </p:sp>
      <p:sp>
        <p:nvSpPr>
          <p:cNvPr id="6" name="Arrow: Left 5">
            <a:extLst>
              <a:ext uri="{FF2B5EF4-FFF2-40B4-BE49-F238E27FC236}">
                <a16:creationId xmlns:a16="http://schemas.microsoft.com/office/drawing/2014/main" id="{585A0B47-B729-9AC8-C692-DE5864FAD966}"/>
              </a:ext>
            </a:extLst>
          </p:cNvPr>
          <p:cNvSpPr/>
          <p:nvPr/>
        </p:nvSpPr>
        <p:spPr>
          <a:xfrm>
            <a:off x="2545237" y="4046875"/>
            <a:ext cx="4906771" cy="2090312"/>
          </a:xfrm>
          <a:prstGeom prst="leftArrow">
            <a:avLst>
              <a:gd name="adj1" fmla="val 6082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Understand Solver Internals</a:t>
            </a:r>
          </a:p>
        </p:txBody>
      </p:sp>
    </p:spTree>
    <p:extLst>
      <p:ext uri="{BB962C8B-B14F-4D97-AF65-F5344CB8AC3E}">
        <p14:creationId xmlns:p14="http://schemas.microsoft.com/office/powerpoint/2010/main" val="42215922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5903C-71E9-D3BC-C715-BB73BEB5A860}"/>
              </a:ext>
            </a:extLst>
          </p:cNvPr>
          <p:cNvPicPr>
            <a:picLocks noChangeAspect="1"/>
          </p:cNvPicPr>
          <p:nvPr/>
        </p:nvPicPr>
        <p:blipFill>
          <a:blip r:embed="rId2"/>
          <a:stretch>
            <a:fillRect/>
          </a:stretch>
        </p:blipFill>
        <p:spPr>
          <a:xfrm>
            <a:off x="124358" y="1690523"/>
            <a:ext cx="7020905" cy="1829055"/>
          </a:xfrm>
          <a:prstGeom prst="rect">
            <a:avLst/>
          </a:prstGeom>
        </p:spPr>
      </p:pic>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normAutofit fontScale="92500" lnSpcReduction="10000"/>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r>
                  <a:rPr lang="en-US" dirty="0"/>
                  <a:t>Match </a:t>
                </a:r>
                <a14:m>
                  <m:oMath xmlns:m="http://schemas.openxmlformats.org/officeDocument/2006/math">
                    <m:r>
                      <a:rPr lang="en-US" i="1" dirty="0">
                        <a:latin typeface="Cambria Math" panose="02040503050406030204" pitchFamily="18" charset="0"/>
                      </a:rPr>
                      <m:t>𝑥</m:t>
                    </m:r>
                    <m:r>
                      <a:rPr lang="en-US" i="1">
                        <a:latin typeface="Cambria Math" panose="02040503050406030204" pitchFamily="18" charset="0"/>
                      </a:rPr>
                      <m:t> </m:t>
                    </m:r>
                  </m:oMath>
                </a14:m>
                <a:r>
                  <a:rPr lang="en-US" dirty="0"/>
                  <a:t>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r>
                      <a:rPr lang="en-US" b="0" i="1" dirty="0" smtClean="0">
                        <a:latin typeface="Cambria Math" panose="02040503050406030204" pitchFamily="18" charset="0"/>
                      </a:rPr>
                      <m:t>𝑑</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3"/>
                <a:stretch>
                  <a:fillRect l="-1816" b="-13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19029186">
            <a:off x="10891587" y="1559617"/>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790659"/>
                <a:ext cx="457200" cy="4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790659"/>
                <a:ext cx="457200" cy="410274"/>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5759" y="5253405"/>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5759" y="5253405"/>
                <a:ext cx="457200" cy="41799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8F35E307-A1A3-623B-CD88-9AD9DB8D3D62}"/>
                  </a:ext>
                </a:extLst>
              </p:cNvPr>
              <p:cNvSpPr/>
              <p:nvPr/>
            </p:nvSpPr>
            <p:spPr>
              <a:xfrm>
                <a:off x="10832873" y="2685116"/>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m:oMathPara>
                </a14:m>
                <a:endParaRPr lang="en-US" dirty="0"/>
              </a:p>
            </p:txBody>
          </p:sp>
        </mc:Choice>
        <mc:Fallback xmlns="">
          <p:sp>
            <p:nvSpPr>
              <p:cNvPr id="4" name="Oval 3">
                <a:extLst>
                  <a:ext uri="{FF2B5EF4-FFF2-40B4-BE49-F238E27FC236}">
                    <a16:creationId xmlns:a16="http://schemas.microsoft.com/office/drawing/2014/main" id="{8F35E307-A1A3-623B-CD88-9AD9DB8D3D62}"/>
                  </a:ext>
                </a:extLst>
              </p:cNvPr>
              <p:cNvSpPr>
                <a:spLocks noRot="1" noChangeAspect="1" noMove="1" noResize="1" noEditPoints="1" noAdjustHandles="1" noChangeArrowheads="1" noChangeShapeType="1" noTextEdit="1"/>
              </p:cNvSpPr>
              <p:nvPr/>
            </p:nvSpPr>
            <p:spPr>
              <a:xfrm>
                <a:off x="10832873" y="2685116"/>
                <a:ext cx="1045029" cy="474593"/>
              </a:xfrm>
              <a:prstGeom prst="ellipse">
                <a:avLst/>
              </a:prstGeom>
              <a:blipFill>
                <a:blip r:embed="rId11"/>
                <a:stretch>
                  <a:fillRect/>
                </a:stretch>
              </a:blipFill>
            </p:spPr>
            <p:txBody>
              <a:bodyPr/>
              <a:lstStyle/>
              <a:p>
                <a:r>
                  <a:rPr lang="en-US">
                    <a:noFill/>
                  </a:rPr>
                  <a:t> </a:t>
                </a:r>
              </a:p>
            </p:txBody>
          </p:sp>
        </mc:Fallback>
      </mc:AlternateContent>
      <p:sp>
        <p:nvSpPr>
          <p:cNvPr id="5" name="Arrow: Curved Left 4">
            <a:extLst>
              <a:ext uri="{FF2B5EF4-FFF2-40B4-BE49-F238E27FC236}">
                <a16:creationId xmlns:a16="http://schemas.microsoft.com/office/drawing/2014/main" id="{7BC5251F-F913-E955-4ABD-DFD20441334C}"/>
              </a:ext>
            </a:extLst>
          </p:cNvPr>
          <p:cNvSpPr/>
          <p:nvPr/>
        </p:nvSpPr>
        <p:spPr>
          <a:xfrm rot="4666348">
            <a:off x="10697210" y="2803165"/>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Up 5">
            <a:extLst>
              <a:ext uri="{FF2B5EF4-FFF2-40B4-BE49-F238E27FC236}">
                <a16:creationId xmlns:a16="http://schemas.microsoft.com/office/drawing/2014/main" id="{833B6743-65C0-6C97-5839-17B33781FF9A}"/>
              </a:ext>
            </a:extLst>
          </p:cNvPr>
          <p:cNvSpPr/>
          <p:nvPr/>
        </p:nvSpPr>
        <p:spPr>
          <a:xfrm rot="18889586">
            <a:off x="10710097" y="2061614"/>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C7E5AD4-ACC4-38F6-695A-95471D3960E0}"/>
                  </a:ext>
                </a:extLst>
              </p:cNvPr>
              <p:cNvSpPr/>
              <p:nvPr/>
            </p:nvSpPr>
            <p:spPr>
              <a:xfrm>
                <a:off x="10419171" y="3885684"/>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m:oMathPara>
                </a14:m>
                <a:endParaRPr lang="en-US" dirty="0"/>
              </a:p>
            </p:txBody>
          </p:sp>
        </mc:Choice>
        <mc:Fallback xmlns="">
          <p:sp>
            <p:nvSpPr>
              <p:cNvPr id="7" name="Oval 6">
                <a:extLst>
                  <a:ext uri="{FF2B5EF4-FFF2-40B4-BE49-F238E27FC236}">
                    <a16:creationId xmlns:a16="http://schemas.microsoft.com/office/drawing/2014/main" id="{DC7E5AD4-ACC4-38F6-695A-95471D3960E0}"/>
                  </a:ext>
                </a:extLst>
              </p:cNvPr>
              <p:cNvSpPr>
                <a:spLocks noRot="1" noChangeAspect="1" noMove="1" noResize="1" noEditPoints="1" noAdjustHandles="1" noChangeArrowheads="1" noChangeShapeType="1" noTextEdit="1"/>
              </p:cNvSpPr>
              <p:nvPr/>
            </p:nvSpPr>
            <p:spPr>
              <a:xfrm>
                <a:off x="10419171" y="3885684"/>
                <a:ext cx="1045029" cy="474593"/>
              </a:xfrm>
              <a:prstGeom prst="ellipse">
                <a:avLst/>
              </a:prstGeom>
              <a:blipFill>
                <a:blip r:embed="rId12"/>
                <a:stretch>
                  <a:fillRect/>
                </a:stretch>
              </a:blipFill>
            </p:spPr>
            <p:txBody>
              <a:bodyPr/>
              <a:lstStyle/>
              <a:p>
                <a:r>
                  <a:rPr lang="en-US">
                    <a:noFill/>
                  </a:rPr>
                  <a:t> </a:t>
                </a:r>
              </a:p>
            </p:txBody>
          </p:sp>
        </mc:Fallback>
      </mc:AlternateContent>
      <p:sp>
        <p:nvSpPr>
          <p:cNvPr id="8" name="Left Bracket 7">
            <a:extLst>
              <a:ext uri="{FF2B5EF4-FFF2-40B4-BE49-F238E27FC236}">
                <a16:creationId xmlns:a16="http://schemas.microsoft.com/office/drawing/2014/main" id="{D96C5A87-F26D-AF52-C628-EEEFC540933C}"/>
              </a:ext>
            </a:extLst>
          </p:cNvPr>
          <p:cNvSpPr/>
          <p:nvPr/>
        </p:nvSpPr>
        <p:spPr>
          <a:xfrm rot="16200000">
            <a:off x="8887679" y="2550559"/>
            <a:ext cx="243901" cy="372873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9E81EFB-B023-50B5-DD2C-4E6BC6BB3B22}"/>
                  </a:ext>
                </a:extLst>
              </p:cNvPr>
              <p:cNvSpPr/>
              <p:nvPr/>
            </p:nvSpPr>
            <p:spPr>
              <a:xfrm>
                <a:off x="8815759" y="5721534"/>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9" name="Oval 8">
                <a:extLst>
                  <a:ext uri="{FF2B5EF4-FFF2-40B4-BE49-F238E27FC236}">
                    <a16:creationId xmlns:a16="http://schemas.microsoft.com/office/drawing/2014/main" id="{C9E81EFB-B023-50B5-DD2C-4E6BC6BB3B22}"/>
                  </a:ext>
                </a:extLst>
              </p:cNvPr>
              <p:cNvSpPr>
                <a:spLocks noRot="1" noChangeAspect="1" noMove="1" noResize="1" noEditPoints="1" noAdjustHandles="1" noChangeArrowheads="1" noChangeShapeType="1" noTextEdit="1"/>
              </p:cNvSpPr>
              <p:nvPr/>
            </p:nvSpPr>
            <p:spPr>
              <a:xfrm>
                <a:off x="8815759" y="5721534"/>
                <a:ext cx="457200" cy="417995"/>
              </a:xfrm>
              <a:prstGeom prst="ellipse">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410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5903C-71E9-D3BC-C715-BB73BEB5A860}"/>
              </a:ext>
            </a:extLst>
          </p:cNvPr>
          <p:cNvPicPr>
            <a:picLocks noChangeAspect="1"/>
          </p:cNvPicPr>
          <p:nvPr/>
        </p:nvPicPr>
        <p:blipFill>
          <a:blip r:embed="rId2"/>
          <a:stretch>
            <a:fillRect/>
          </a:stretch>
        </p:blipFill>
        <p:spPr>
          <a:xfrm>
            <a:off x="124358" y="1690523"/>
            <a:ext cx="7020905" cy="1829055"/>
          </a:xfrm>
          <a:prstGeom prst="rect">
            <a:avLst/>
          </a:prstGeom>
        </p:spPr>
      </p:pic>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normAutofit fontScale="92500" lnSpcReduction="10000"/>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r>
                  <a:rPr lang="en-US" dirty="0"/>
                  <a:t>Match </a:t>
                </a: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 </m:t>
                    </m:r>
                  </m:oMath>
                </a14:m>
                <a:r>
                  <a:rPr lang="en-US" dirty="0"/>
                  <a:t>			</a:t>
                </a:r>
                <a14:m>
                  <m:oMath xmlns:m="http://schemas.openxmlformats.org/officeDocument/2006/math">
                    <m:r>
                      <a:rPr lang="en-US" b="0" i="1" smtClean="0">
                        <a:latin typeface="Cambria Math" panose="02040503050406030204" pitchFamily="18" charset="0"/>
                      </a:rPr>
                      <m:t> </m:t>
                    </m:r>
                    <m:r>
                      <m:rPr>
                        <m:sty m:val="p"/>
                      </m:rPr>
                      <a:rPr lang="en-US" b="0" i="0" smtClean="0">
                        <a:latin typeface="Cambria Math" panose="02040503050406030204" pitchFamily="18" charset="0"/>
                      </a:rPr>
                      <m:t>fail</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3"/>
                <a:stretch>
                  <a:fillRect l="-1816" b="-13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19029186">
            <a:off x="10891587" y="1559617"/>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790659"/>
                <a:ext cx="457200" cy="4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790659"/>
                <a:ext cx="457200" cy="410274"/>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5759" y="5253405"/>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5759" y="5253405"/>
                <a:ext cx="457200" cy="41799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8F35E307-A1A3-623B-CD88-9AD9DB8D3D62}"/>
                  </a:ext>
                </a:extLst>
              </p:cNvPr>
              <p:cNvSpPr/>
              <p:nvPr/>
            </p:nvSpPr>
            <p:spPr>
              <a:xfrm>
                <a:off x="10832873" y="2685116"/>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solidFill>
                            <a:srgbClr val="FFFF00"/>
                          </a:solidFill>
                          <a:latin typeface="Cambria Math" panose="02040503050406030204" pitchFamily="18" charset="0"/>
                        </a:rPr>
                        <m:t>𝑑</m:t>
                      </m:r>
                      <m:r>
                        <a:rPr lang="en-US" i="1" dirty="0" err="1" smtClean="0">
                          <a:solidFill>
                            <a:srgbClr val="FFFF00"/>
                          </a:solidFill>
                          <a:latin typeface="Cambria Math" panose="02040503050406030204" pitchFamily="18" charset="0"/>
                        </a:rPr>
                        <m:t>,</m:t>
                      </m:r>
                      <m:r>
                        <a:rPr lang="en-US" b="0" i="1" dirty="0" smtClean="0">
                          <a:solidFill>
                            <a:srgbClr val="FFFF00"/>
                          </a:solidFill>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4" name="Oval 3">
                <a:extLst>
                  <a:ext uri="{FF2B5EF4-FFF2-40B4-BE49-F238E27FC236}">
                    <a16:creationId xmlns:a16="http://schemas.microsoft.com/office/drawing/2014/main" id="{8F35E307-A1A3-623B-CD88-9AD9DB8D3D62}"/>
                  </a:ext>
                </a:extLst>
              </p:cNvPr>
              <p:cNvSpPr>
                <a:spLocks noRot="1" noChangeAspect="1" noMove="1" noResize="1" noEditPoints="1" noAdjustHandles="1" noChangeArrowheads="1" noChangeShapeType="1" noTextEdit="1"/>
              </p:cNvSpPr>
              <p:nvPr/>
            </p:nvSpPr>
            <p:spPr>
              <a:xfrm>
                <a:off x="10832873" y="2685116"/>
                <a:ext cx="1045029" cy="474593"/>
              </a:xfrm>
              <a:prstGeom prst="ellipse">
                <a:avLst/>
              </a:prstGeom>
              <a:blipFill>
                <a:blip r:embed="rId11"/>
                <a:stretch>
                  <a:fillRect/>
                </a:stretch>
              </a:blipFill>
            </p:spPr>
            <p:txBody>
              <a:bodyPr/>
              <a:lstStyle/>
              <a:p>
                <a:r>
                  <a:rPr lang="en-US">
                    <a:noFill/>
                  </a:rPr>
                  <a:t> </a:t>
                </a:r>
              </a:p>
            </p:txBody>
          </p:sp>
        </mc:Fallback>
      </mc:AlternateContent>
      <p:sp>
        <p:nvSpPr>
          <p:cNvPr id="5" name="Arrow: Curved Left 4">
            <a:extLst>
              <a:ext uri="{FF2B5EF4-FFF2-40B4-BE49-F238E27FC236}">
                <a16:creationId xmlns:a16="http://schemas.microsoft.com/office/drawing/2014/main" id="{7BC5251F-F913-E955-4ABD-DFD20441334C}"/>
              </a:ext>
            </a:extLst>
          </p:cNvPr>
          <p:cNvSpPr/>
          <p:nvPr/>
        </p:nvSpPr>
        <p:spPr>
          <a:xfrm rot="4666348">
            <a:off x="10697210" y="2803165"/>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Up 5">
            <a:extLst>
              <a:ext uri="{FF2B5EF4-FFF2-40B4-BE49-F238E27FC236}">
                <a16:creationId xmlns:a16="http://schemas.microsoft.com/office/drawing/2014/main" id="{833B6743-65C0-6C97-5839-17B33781FF9A}"/>
              </a:ext>
            </a:extLst>
          </p:cNvPr>
          <p:cNvSpPr/>
          <p:nvPr/>
        </p:nvSpPr>
        <p:spPr>
          <a:xfrm rot="18889586">
            <a:off x="10710097" y="2061614"/>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C7E5AD4-ACC4-38F6-695A-95471D3960E0}"/>
                  </a:ext>
                </a:extLst>
              </p:cNvPr>
              <p:cNvSpPr/>
              <p:nvPr/>
            </p:nvSpPr>
            <p:spPr>
              <a:xfrm>
                <a:off x="10419171" y="3885684"/>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𝑑</m:t>
                      </m:r>
                      <m:r>
                        <a:rPr lang="en-US" i="1" dirty="0" err="1" smtClean="0">
                          <a:latin typeface="Cambria Math" panose="02040503050406030204" pitchFamily="18" charset="0"/>
                        </a:rPr>
                        <m:t>,</m:t>
                      </m:r>
                      <m:r>
                        <a:rPr lang="en-US" b="0" i="1" dirty="0"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7" name="Oval 6">
                <a:extLst>
                  <a:ext uri="{FF2B5EF4-FFF2-40B4-BE49-F238E27FC236}">
                    <a16:creationId xmlns:a16="http://schemas.microsoft.com/office/drawing/2014/main" id="{DC7E5AD4-ACC4-38F6-695A-95471D3960E0}"/>
                  </a:ext>
                </a:extLst>
              </p:cNvPr>
              <p:cNvSpPr>
                <a:spLocks noRot="1" noChangeAspect="1" noMove="1" noResize="1" noEditPoints="1" noAdjustHandles="1" noChangeArrowheads="1" noChangeShapeType="1" noTextEdit="1"/>
              </p:cNvSpPr>
              <p:nvPr/>
            </p:nvSpPr>
            <p:spPr>
              <a:xfrm>
                <a:off x="10419171" y="3885684"/>
                <a:ext cx="1045029" cy="474593"/>
              </a:xfrm>
              <a:prstGeom prst="ellipse">
                <a:avLst/>
              </a:prstGeom>
              <a:blipFill>
                <a:blip r:embed="rId12"/>
                <a:stretch>
                  <a:fillRect/>
                </a:stretch>
              </a:blipFill>
            </p:spPr>
            <p:txBody>
              <a:bodyPr/>
              <a:lstStyle/>
              <a:p>
                <a:r>
                  <a:rPr lang="en-US">
                    <a:noFill/>
                  </a:rPr>
                  <a:t> </a:t>
                </a:r>
              </a:p>
            </p:txBody>
          </p:sp>
        </mc:Fallback>
      </mc:AlternateContent>
      <p:sp>
        <p:nvSpPr>
          <p:cNvPr id="8" name="Left Bracket 7">
            <a:extLst>
              <a:ext uri="{FF2B5EF4-FFF2-40B4-BE49-F238E27FC236}">
                <a16:creationId xmlns:a16="http://schemas.microsoft.com/office/drawing/2014/main" id="{D96C5A87-F26D-AF52-C628-EEEFC540933C}"/>
              </a:ext>
            </a:extLst>
          </p:cNvPr>
          <p:cNvSpPr/>
          <p:nvPr/>
        </p:nvSpPr>
        <p:spPr>
          <a:xfrm rot="16200000">
            <a:off x="8887679" y="2550559"/>
            <a:ext cx="243901" cy="372873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9E81EFB-B023-50B5-DD2C-4E6BC6BB3B22}"/>
                  </a:ext>
                </a:extLst>
              </p:cNvPr>
              <p:cNvSpPr/>
              <p:nvPr/>
            </p:nvSpPr>
            <p:spPr>
              <a:xfrm>
                <a:off x="8815759" y="5721534"/>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9" name="Oval 8">
                <a:extLst>
                  <a:ext uri="{FF2B5EF4-FFF2-40B4-BE49-F238E27FC236}">
                    <a16:creationId xmlns:a16="http://schemas.microsoft.com/office/drawing/2014/main" id="{C9E81EFB-B023-50B5-DD2C-4E6BC6BB3B22}"/>
                  </a:ext>
                </a:extLst>
              </p:cNvPr>
              <p:cNvSpPr>
                <a:spLocks noRot="1" noChangeAspect="1" noMove="1" noResize="1" noEditPoints="1" noAdjustHandles="1" noChangeArrowheads="1" noChangeShapeType="1" noTextEdit="1"/>
              </p:cNvSpPr>
              <p:nvPr/>
            </p:nvSpPr>
            <p:spPr>
              <a:xfrm>
                <a:off x="8815759" y="5721534"/>
                <a:ext cx="457200" cy="417995"/>
              </a:xfrm>
              <a:prstGeom prst="ellipse">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2058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E6A7D1-6A36-ACC6-6C01-51485E3A70B1}"/>
              </a:ext>
            </a:extLst>
          </p:cNvPr>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82AE84CF-B261-9BEC-90B5-CF1672FF4097}"/>
                  </a:ext>
                </a:extLst>
              </p:cNvPr>
              <p:cNvSpPr>
                <a:spLocks noGrp="1"/>
              </p:cNvSpPr>
              <p:nvPr>
                <p:ph idx="1"/>
              </p:nvPr>
            </p:nvSpPr>
            <p:spPr/>
            <p:txBody>
              <a:bodyPr/>
              <a:lstStyle/>
              <a:p>
                <a:r>
                  <a:rPr lang="en-US" dirty="0"/>
                  <a:t>Matching against an E-graph is </a:t>
                </a:r>
              </a:p>
              <a:p>
                <a:pPr lvl="1"/>
                <a:r>
                  <a:rPr lang="en-US" dirty="0"/>
                  <a:t>Not unitary (more than one match)</a:t>
                </a:r>
              </a:p>
              <a:p>
                <a:pPr lvl="1"/>
                <a:r>
                  <a:rPr lang="en-US" dirty="0"/>
                  <a:t>Is NP hard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oMath>
                </a14:m>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𝑈</m:t>
                        </m:r>
                      </m:e>
                    </m:d>
                    <m:r>
                      <a:rPr lang="en-US" b="0" i="1" smtClean="0">
                        <a:latin typeface="Cambria Math" panose="02040503050406030204" pitchFamily="18" charset="0"/>
                      </a:rPr>
                      <m:t>∧…</m:t>
                    </m:r>
                  </m:oMath>
                </a14:m>
                <a:endParaRPr lang="en-US" dirty="0"/>
              </a:p>
              <a:p>
                <a:endParaRPr lang="en-US" dirty="0"/>
              </a:p>
              <a:p>
                <a:r>
                  <a:rPr lang="en-US" dirty="0"/>
                  <a:t>Minimize incremental work after a new </a:t>
                </a:r>
                <a:r>
                  <a:rPr lang="en-US" i="1" dirty="0"/>
                  <a:t>merge</a:t>
                </a:r>
              </a:p>
              <a:p>
                <a:r>
                  <a:rPr lang="en-US" dirty="0"/>
                  <a:t>Reuse work when processing multiple patterns</a:t>
                </a:r>
              </a:p>
              <a:p>
                <a:endParaRPr lang="en-US" dirty="0"/>
              </a:p>
              <a:p>
                <a:pPr lvl="1"/>
                <a:r>
                  <a:rPr lang="en-US" dirty="0"/>
                  <a:t>Partial evaluation and run-time code specialization</a:t>
                </a:r>
              </a:p>
            </p:txBody>
          </p:sp>
        </mc:Choice>
        <mc:Fallback xmlns="">
          <p:sp>
            <p:nvSpPr>
              <p:cNvPr id="11" name="Content Placeholder 10">
                <a:extLst>
                  <a:ext uri="{FF2B5EF4-FFF2-40B4-BE49-F238E27FC236}">
                    <a16:creationId xmlns:a16="http://schemas.microsoft.com/office/drawing/2014/main" id="{82AE84CF-B261-9BEC-90B5-CF1672FF4097}"/>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5005913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968B-3F07-7D33-4DBC-D2D06F5D0119}"/>
              </a:ext>
            </a:extLst>
          </p:cNvPr>
          <p:cNvSpPr>
            <a:spLocks noGrp="1"/>
          </p:cNvSpPr>
          <p:nvPr>
            <p:ph type="title"/>
          </p:nvPr>
        </p:nvSpPr>
        <p:spPr/>
        <p:txBody>
          <a:bodyPr/>
          <a:lstStyle/>
          <a:p>
            <a:r>
              <a:rPr lang="en-US" dirty="0"/>
              <a:t>E-Matching using code-trees</a:t>
            </a:r>
          </a:p>
        </p:txBody>
      </p:sp>
      <p:pic>
        <p:nvPicPr>
          <p:cNvPr id="5" name="Picture 4">
            <a:extLst>
              <a:ext uri="{FF2B5EF4-FFF2-40B4-BE49-F238E27FC236}">
                <a16:creationId xmlns:a16="http://schemas.microsoft.com/office/drawing/2014/main" id="{1BF6424C-2C29-82CF-C9A1-917E84BCA6AF}"/>
              </a:ext>
            </a:extLst>
          </p:cNvPr>
          <p:cNvPicPr>
            <a:picLocks noChangeAspect="1"/>
          </p:cNvPicPr>
          <p:nvPr/>
        </p:nvPicPr>
        <p:blipFill rotWithShape="1">
          <a:blip r:embed="rId2"/>
          <a:srcRect t="1594"/>
          <a:stretch/>
        </p:blipFill>
        <p:spPr>
          <a:xfrm>
            <a:off x="1950936" y="2269067"/>
            <a:ext cx="7791375" cy="3446314"/>
          </a:xfrm>
          <a:prstGeom prst="rect">
            <a:avLst/>
          </a:prstGeom>
        </p:spPr>
      </p:pic>
    </p:spTree>
    <p:extLst>
      <p:ext uri="{BB962C8B-B14F-4D97-AF65-F5344CB8AC3E}">
        <p14:creationId xmlns:p14="http://schemas.microsoft.com/office/powerpoint/2010/main" val="12368162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968B-3F07-7D33-4DBC-D2D06F5D0119}"/>
              </a:ext>
            </a:extLst>
          </p:cNvPr>
          <p:cNvSpPr>
            <a:spLocks noGrp="1"/>
          </p:cNvSpPr>
          <p:nvPr>
            <p:ph type="title"/>
          </p:nvPr>
        </p:nvSpPr>
        <p:spPr/>
        <p:txBody>
          <a:bodyPr/>
          <a:lstStyle/>
          <a:p>
            <a:r>
              <a:rPr lang="en-US" dirty="0"/>
              <a:t>E-Matching priorities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02AA0C9-6B0F-F7BE-46B7-A08F5580BA18}"/>
                  </a:ext>
                </a:extLst>
              </p:cNvPr>
              <p:cNvSpPr>
                <a:spLocks noGrp="1"/>
              </p:cNvSpPr>
              <p:nvPr>
                <p:ph sz="half" idx="1"/>
              </p:nvPr>
            </p:nvSpPr>
            <p:spPr>
              <a:xfrm>
                <a:off x="838200" y="1825625"/>
                <a:ext cx="5791966" cy="4351338"/>
              </a:xfrm>
            </p:spPr>
            <p:txBody>
              <a:bodyPr>
                <a:normAutofit/>
              </a:bodyPr>
              <a:lstStyle/>
              <a:p>
                <a:r>
                  <a:rPr lang="en-US" dirty="0"/>
                  <a:t>Quantifiers with instances are inserted into a heap</a:t>
                </a:r>
              </a:p>
              <a:p>
                <a:pPr lvl="1"/>
                <a:r>
                  <a:rPr lang="en-US" b="1" dirty="0"/>
                  <a:t>score</a:t>
                </a:r>
                <a:r>
                  <a:rPr lang="en-US" dirty="0"/>
                  <a:t> := (+ weight generation)</a:t>
                </a:r>
              </a:p>
              <a:p>
                <a:pPr lvl="1"/>
                <a:r>
                  <a:rPr lang="en-US" b="1" dirty="0"/>
                  <a:t>weight</a:t>
                </a:r>
                <a:r>
                  <a:rPr lang="en-US" dirty="0"/>
                  <a:t>: annotation on quantifier</a:t>
                </a:r>
              </a:p>
              <a:p>
                <a:pPr lvl="1"/>
                <a:r>
                  <a:rPr lang="en-US" b="1" dirty="0"/>
                  <a:t>generation</a:t>
                </a:r>
                <a:r>
                  <a:rPr lang="en-US" dirty="0"/>
                  <a:t>: number of instantiations used to produce binding</a:t>
                </a:r>
              </a:p>
              <a:p>
                <a:r>
                  <a:rPr lang="en-US" dirty="0"/>
                  <a:t>Heap is consumed</a:t>
                </a:r>
              </a:p>
              <a:p>
                <a:pPr lvl="1"/>
                <a:r>
                  <a:rPr lang="en-US" dirty="0"/>
                  <a:t>During propagation if: </a:t>
                </a:r>
                <a:br>
                  <a:rPr lang="en-US" dirty="0"/>
                </a:br>
                <a:r>
                  <a:rPr lang="en-US" sz="2000" dirty="0">
                    <a:latin typeface="Consolas" panose="020B0609020204030204" pitchFamily="49" charset="0"/>
                  </a:rPr>
                  <a:t>score </a:t>
                </a:r>
                <a14:m>
                  <m:oMath xmlns:m="http://schemas.openxmlformats.org/officeDocument/2006/math">
                    <m:r>
                      <a:rPr lang="en-US" sz="2000" b="0" i="1" smtClean="0">
                        <a:latin typeface="Cambria Math" panose="02040503050406030204" pitchFamily="18" charset="0"/>
                      </a:rPr>
                      <m:t>≤</m:t>
                    </m:r>
                    <m:r>
                      <m:rPr>
                        <m:nor/>
                      </m:rPr>
                      <a:rPr lang="en-US" sz="2000">
                        <a:latin typeface="Consolas" panose="020B0609020204030204" pitchFamily="49" charset="0"/>
                      </a:rPr>
                      <m:t>smt</m:t>
                    </m:r>
                    <m:r>
                      <m:rPr>
                        <m:nor/>
                      </m:rPr>
                      <a:rPr lang="en-US" sz="2000">
                        <a:latin typeface="Consolas" panose="020B0609020204030204" pitchFamily="49" charset="0"/>
                      </a:rPr>
                      <m:t>.</m:t>
                    </m:r>
                    <m:r>
                      <m:rPr>
                        <m:nor/>
                      </m:rPr>
                      <a:rPr lang="en-US" sz="2000">
                        <a:latin typeface="Consolas" panose="020B0609020204030204" pitchFamily="49" charset="0"/>
                      </a:rPr>
                      <m:t>qi</m:t>
                    </m:r>
                    <m:r>
                      <m:rPr>
                        <m:nor/>
                      </m:rPr>
                      <a:rPr lang="en-US" sz="2000">
                        <a:latin typeface="Consolas" panose="020B0609020204030204" pitchFamily="49" charset="0"/>
                      </a:rPr>
                      <m:t>.</m:t>
                    </m:r>
                    <m:r>
                      <m:rPr>
                        <m:nor/>
                      </m:rPr>
                      <a:rPr lang="en-US" sz="2000">
                        <a:latin typeface="Consolas" panose="020B0609020204030204" pitchFamily="49" charset="0"/>
                      </a:rPr>
                      <m:t>eager</m:t>
                    </m:r>
                    <m:r>
                      <m:rPr>
                        <m:nor/>
                      </m:rPr>
                      <a:rPr lang="en-US" sz="2000">
                        <a:latin typeface="Consolas" panose="020B0609020204030204" pitchFamily="49" charset="0"/>
                      </a:rPr>
                      <m:t>_</m:t>
                    </m:r>
                    <m:r>
                      <m:rPr>
                        <m:nor/>
                      </m:rPr>
                      <a:rPr lang="en-US" sz="2000">
                        <a:latin typeface="Consolas" panose="020B0609020204030204" pitchFamily="49" charset="0"/>
                      </a:rPr>
                      <m:t>threshold</m:t>
                    </m:r>
                  </m:oMath>
                </a14:m>
                <a:endParaRPr lang="en-US" sz="2000" dirty="0">
                  <a:latin typeface="Consolas" panose="020B0609020204030204" pitchFamily="49" charset="0"/>
                </a:endParaRPr>
              </a:p>
              <a:p>
                <a:pPr lvl="1"/>
                <a:r>
                  <a:rPr lang="en-US" dirty="0"/>
                  <a:t>Otherwise at final check if:</a:t>
                </a:r>
                <a:br>
                  <a:rPr lang="en-US" dirty="0"/>
                </a:br>
                <a:r>
                  <a:rPr lang="en-US" sz="2000" dirty="0">
                    <a:latin typeface="Consolas" panose="020B0609020204030204" pitchFamily="49" charset="0"/>
                  </a:rPr>
                  <a:t>score </a:t>
                </a:r>
                <a14:m>
                  <m:oMath xmlns:m="http://schemas.openxmlformats.org/officeDocument/2006/math">
                    <m:r>
                      <a:rPr lang="en-US" sz="2000" b="0" i="1" smtClean="0">
                        <a:latin typeface="Cambria Math" panose="02040503050406030204" pitchFamily="18" charset="0"/>
                      </a:rPr>
                      <m:t>≤</m:t>
                    </m:r>
                    <m:r>
                      <m:rPr>
                        <m:nor/>
                      </m:rPr>
                      <a:rPr lang="en-US" sz="2000">
                        <a:latin typeface="Consolas" panose="020B0609020204030204" pitchFamily="49" charset="0"/>
                      </a:rPr>
                      <m:t>smt</m:t>
                    </m:r>
                    <m:r>
                      <m:rPr>
                        <m:nor/>
                      </m:rPr>
                      <a:rPr lang="en-US" sz="2000">
                        <a:latin typeface="Consolas" panose="020B0609020204030204" pitchFamily="49" charset="0"/>
                      </a:rPr>
                      <m:t>.</m:t>
                    </m:r>
                    <m:r>
                      <m:rPr>
                        <m:nor/>
                      </m:rPr>
                      <a:rPr lang="en-US" sz="2000">
                        <a:latin typeface="Consolas" panose="020B0609020204030204" pitchFamily="49" charset="0"/>
                      </a:rPr>
                      <m:t>qi</m:t>
                    </m:r>
                    <m:r>
                      <m:rPr>
                        <m:nor/>
                      </m:rPr>
                      <a:rPr lang="en-US" sz="2000">
                        <a:latin typeface="Consolas" panose="020B0609020204030204" pitchFamily="49" charset="0"/>
                      </a:rPr>
                      <m:t>.</m:t>
                    </m:r>
                    <m:r>
                      <m:rPr>
                        <m:nor/>
                      </m:rPr>
                      <a:rPr lang="en-US" sz="2000">
                        <a:latin typeface="Consolas" panose="020B0609020204030204" pitchFamily="49" charset="0"/>
                      </a:rPr>
                      <m:t>lazy</m:t>
                    </m:r>
                    <m:r>
                      <m:rPr>
                        <m:nor/>
                      </m:rPr>
                      <a:rPr lang="en-US" sz="2000">
                        <a:latin typeface="Consolas" panose="020B0609020204030204" pitchFamily="49" charset="0"/>
                      </a:rPr>
                      <m:t>_</m:t>
                    </m:r>
                    <m:r>
                      <m:rPr>
                        <m:nor/>
                      </m:rPr>
                      <a:rPr lang="en-US" sz="2000">
                        <a:latin typeface="Consolas" panose="020B0609020204030204" pitchFamily="49" charset="0"/>
                      </a:rPr>
                      <m:t>threshold</m:t>
                    </m:r>
                  </m:oMath>
                </a14:m>
                <a:endParaRPr lang="en-US" dirty="0">
                  <a:latin typeface="Consolas" panose="020B0609020204030204" pitchFamily="49" charset="0"/>
                </a:endParaRPr>
              </a:p>
            </p:txBody>
          </p:sp>
        </mc:Choice>
        <mc:Fallback xmlns="">
          <p:sp>
            <p:nvSpPr>
              <p:cNvPr id="6" name="Content Placeholder 5">
                <a:extLst>
                  <a:ext uri="{FF2B5EF4-FFF2-40B4-BE49-F238E27FC236}">
                    <a16:creationId xmlns:a16="http://schemas.microsoft.com/office/drawing/2014/main" id="{702AA0C9-6B0F-F7BE-46B7-A08F5580BA18}"/>
                  </a:ext>
                </a:extLst>
              </p:cNvPr>
              <p:cNvSpPr>
                <a:spLocks noGrp="1" noRot="1" noChangeAspect="1" noMove="1" noResize="1" noEditPoints="1" noAdjustHandles="1" noChangeArrowheads="1" noChangeShapeType="1" noTextEdit="1"/>
              </p:cNvSpPr>
              <p:nvPr>
                <p:ph sz="half" idx="1"/>
              </p:nvPr>
            </p:nvSpPr>
            <p:spPr>
              <a:xfrm>
                <a:off x="838200" y="1825625"/>
                <a:ext cx="5791966" cy="4351338"/>
              </a:xfrm>
              <a:blipFill>
                <a:blip r:embed="rId2"/>
                <a:stretch>
                  <a:fillRect l="-1895"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7DAD7765-7187-26D9-3A31-7101BD0E4329}"/>
                  </a:ext>
                </a:extLst>
              </p:cNvPr>
              <p:cNvGraphicFramePr/>
              <p:nvPr/>
            </p:nvGraphicFramePr>
            <p:xfrm>
              <a:off x="6630166" y="1027905"/>
              <a:ext cx="4879962" cy="5231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7DAD7765-7187-26D9-3A31-7101BD0E4329}"/>
                  </a:ext>
                </a:extLst>
              </p:cNvPr>
              <p:cNvGraphicFramePr/>
              <p:nvPr>
                <p:extLst>
                  <p:ext uri="{D42A27DB-BD31-4B8C-83A1-F6EECF244321}">
                    <p14:modId xmlns:p14="http://schemas.microsoft.com/office/powerpoint/2010/main" val="157333826"/>
                  </p:ext>
                </p:extLst>
              </p:nvPr>
            </p:nvGraphicFramePr>
            <p:xfrm>
              <a:off x="6630166" y="1027905"/>
              <a:ext cx="4879962" cy="52314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3579635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MBQI: Model based Quantifier Instantiation</a:t>
            </a:r>
          </a:p>
        </p:txBody>
      </p:sp>
      <p:sp>
        <p:nvSpPr>
          <p:cNvPr id="4" name="Rectangle 3"/>
          <p:cNvSpPr/>
          <p:nvPr/>
        </p:nvSpPr>
        <p:spPr>
          <a:xfrm>
            <a:off x="8124092" y="5894686"/>
            <a:ext cx="3946080" cy="923330"/>
          </a:xfrm>
          <a:prstGeom prst="rect">
            <a:avLst/>
          </a:prstGeom>
        </p:spPr>
        <p:txBody>
          <a:bodyPr wrap="none">
            <a:spAutoFit/>
          </a:bodyPr>
          <a:lstStyle/>
          <a:p>
            <a:r>
              <a:rPr lang="en-US" dirty="0">
                <a:solidFill>
                  <a:srgbClr val="0070C0"/>
                </a:solidFill>
                <a:ea typeface="Segoe UI" pitchFamily="34" charset="0"/>
                <a:cs typeface="Segoe UI" pitchFamily="34" charset="0"/>
              </a:rPr>
              <a:t>[de Moura, </a:t>
            </a:r>
            <a:r>
              <a:rPr lang="en-US" dirty="0" err="1">
                <a:solidFill>
                  <a:srgbClr val="0070C0"/>
                </a:solidFill>
                <a:ea typeface="Segoe UI" pitchFamily="34" charset="0"/>
                <a:cs typeface="Segoe UI" pitchFamily="34" charset="0"/>
              </a:rPr>
              <a:t>Ge</a:t>
            </a:r>
            <a:r>
              <a:rPr lang="en-US" dirty="0">
                <a:solidFill>
                  <a:srgbClr val="0070C0"/>
                </a:solidFill>
                <a:ea typeface="Segoe UI" pitchFamily="34" charset="0"/>
                <a:cs typeface="Segoe UI" pitchFamily="34" charset="0"/>
              </a:rPr>
              <a:t>. CAV 2008]</a:t>
            </a:r>
          </a:p>
          <a:p>
            <a:r>
              <a:rPr lang="en-US" dirty="0">
                <a:solidFill>
                  <a:srgbClr val="0070C0"/>
                </a:solidFill>
                <a:ea typeface="Segoe UI" pitchFamily="34" charset="0"/>
                <a:cs typeface="Segoe UI" pitchFamily="34" charset="0"/>
              </a:rPr>
              <a:t>[Bonacina, Lynch, de Moura CADE 2009]</a:t>
            </a:r>
          </a:p>
          <a:p>
            <a:r>
              <a:rPr lang="en-US" dirty="0">
                <a:solidFill>
                  <a:srgbClr val="0070C0"/>
                </a:solidFill>
                <a:ea typeface="Segoe UI" pitchFamily="34" charset="0"/>
                <a:cs typeface="Segoe UI" pitchFamily="34" charset="0"/>
              </a:rPr>
              <a:t>[de Moura, B. IJCAR 2010]</a:t>
            </a:r>
          </a:p>
        </p:txBody>
      </p:sp>
      <p:pic>
        <p:nvPicPr>
          <p:cNvPr id="5" name="Picture 4">
            <a:hlinkClick r:id="rId2"/>
          </p:cNvPr>
          <p:cNvPicPr>
            <a:picLocks noChangeAspect="1"/>
          </p:cNvPicPr>
          <p:nvPr/>
        </p:nvPicPr>
        <p:blipFill rotWithShape="1">
          <a:blip r:embed="rId3"/>
          <a:srcRect l="3125" t="31337" r="60625" b="34663"/>
          <a:stretch/>
        </p:blipFill>
        <p:spPr>
          <a:xfrm>
            <a:off x="2743200" y="1417638"/>
            <a:ext cx="6629400" cy="3886200"/>
          </a:xfrm>
          <a:prstGeom prst="rect">
            <a:avLst/>
          </a:prstGeom>
        </p:spPr>
      </p:pic>
    </p:spTree>
    <p:extLst>
      <p:ext uri="{BB962C8B-B14F-4D97-AF65-F5344CB8AC3E}">
        <p14:creationId xmlns:p14="http://schemas.microsoft.com/office/powerpoint/2010/main" val="26665687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82E7-7558-A989-5D19-EDEEDC104FF7}"/>
              </a:ext>
            </a:extLst>
          </p:cNvPr>
          <p:cNvSpPr>
            <a:spLocks noGrp="1"/>
          </p:cNvSpPr>
          <p:nvPr>
            <p:ph type="title"/>
          </p:nvPr>
        </p:nvSpPr>
        <p:spPr/>
        <p:txBody>
          <a:bodyPr/>
          <a:lstStyle/>
          <a:p>
            <a:r>
              <a:rPr lang="en-US" dirty="0"/>
              <a:t>MBQI – outline of approach</a:t>
            </a:r>
          </a:p>
        </p:txBody>
      </p:sp>
      <p:pic>
        <p:nvPicPr>
          <p:cNvPr id="5" name="Picture 4">
            <a:extLst>
              <a:ext uri="{FF2B5EF4-FFF2-40B4-BE49-F238E27FC236}">
                <a16:creationId xmlns:a16="http://schemas.microsoft.com/office/drawing/2014/main" id="{778E9860-A2E3-B52C-7148-3CD0444B75F5}"/>
              </a:ext>
            </a:extLst>
          </p:cNvPr>
          <p:cNvPicPr>
            <a:picLocks noChangeAspect="1"/>
          </p:cNvPicPr>
          <p:nvPr/>
        </p:nvPicPr>
        <p:blipFill>
          <a:blip r:embed="rId2"/>
          <a:stretch>
            <a:fillRect/>
          </a:stretch>
        </p:blipFill>
        <p:spPr>
          <a:xfrm>
            <a:off x="838200" y="2422996"/>
            <a:ext cx="7668695" cy="3467584"/>
          </a:xfrm>
          <a:prstGeom prst="rect">
            <a:avLst/>
          </a:prstGeom>
        </p:spPr>
      </p:pic>
    </p:spTree>
    <p:extLst>
      <p:ext uri="{BB962C8B-B14F-4D97-AF65-F5344CB8AC3E}">
        <p14:creationId xmlns:p14="http://schemas.microsoft.com/office/powerpoint/2010/main" val="9408586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Quantifier Elimination / Satisfiability</a:t>
            </a:r>
          </a:p>
        </p:txBody>
      </p:sp>
      <p:pic>
        <p:nvPicPr>
          <p:cNvPr id="5" name="Picture 4">
            <a:hlinkClick r:id="rId2"/>
          </p:cNvPr>
          <p:cNvPicPr>
            <a:picLocks noChangeAspect="1"/>
          </p:cNvPicPr>
          <p:nvPr/>
        </p:nvPicPr>
        <p:blipFill rotWithShape="1">
          <a:blip r:embed="rId3"/>
          <a:srcRect t="20000" r="56875" b="54000"/>
          <a:stretch/>
        </p:blipFill>
        <p:spPr>
          <a:xfrm>
            <a:off x="1919654" y="1600200"/>
            <a:ext cx="8291147" cy="3124200"/>
          </a:xfrm>
          <a:prstGeom prst="rect">
            <a:avLst/>
          </a:prstGeom>
          <a:ln>
            <a:solidFill>
              <a:srgbClr val="00B050"/>
            </a:solidFill>
          </a:ln>
        </p:spPr>
      </p:pic>
      <p:sp>
        <p:nvSpPr>
          <p:cNvPr id="6" name="TextBox 5"/>
          <p:cNvSpPr txBox="1"/>
          <p:nvPr/>
        </p:nvSpPr>
        <p:spPr>
          <a:xfrm>
            <a:off x="3877384" y="5348717"/>
            <a:ext cx="4375685" cy="1477328"/>
          </a:xfrm>
          <a:prstGeom prst="rect">
            <a:avLst/>
          </a:prstGeom>
          <a:noFill/>
        </p:spPr>
        <p:txBody>
          <a:bodyPr wrap="none" rtlCol="0">
            <a:spAutoFit/>
          </a:bodyPr>
          <a:lstStyle/>
          <a:p>
            <a:r>
              <a:rPr lang="en-US" dirty="0" err="1"/>
              <a:t>Presburger</a:t>
            </a:r>
            <a:r>
              <a:rPr lang="en-US" dirty="0"/>
              <a:t> Arithmetic, </a:t>
            </a:r>
            <a:br>
              <a:rPr lang="en-US" dirty="0"/>
            </a:br>
            <a:r>
              <a:rPr lang="en-US" dirty="0"/>
              <a:t>Algebraic Data-types,</a:t>
            </a:r>
          </a:p>
          <a:p>
            <a:r>
              <a:rPr lang="en-US" dirty="0"/>
              <a:t>Quadratic polynomials</a:t>
            </a:r>
          </a:p>
          <a:p>
            <a:endParaRPr lang="en-US" dirty="0"/>
          </a:p>
          <a:p>
            <a:r>
              <a:rPr lang="en-US" dirty="0"/>
              <a:t>	SMT integration to prune branches</a:t>
            </a:r>
          </a:p>
        </p:txBody>
      </p:sp>
      <p:sp>
        <p:nvSpPr>
          <p:cNvPr id="3" name="Rectangle 2">
            <a:extLst>
              <a:ext uri="{FF2B5EF4-FFF2-40B4-BE49-F238E27FC236}">
                <a16:creationId xmlns:a16="http://schemas.microsoft.com/office/drawing/2014/main" id="{D5658588-B303-114A-7FE6-5EB92309ECC0}"/>
              </a:ext>
            </a:extLst>
          </p:cNvPr>
          <p:cNvSpPr/>
          <p:nvPr/>
        </p:nvSpPr>
        <p:spPr>
          <a:xfrm>
            <a:off x="8555042" y="6488668"/>
            <a:ext cx="3636958" cy="369332"/>
          </a:xfrm>
          <a:prstGeom prst="rect">
            <a:avLst/>
          </a:prstGeom>
        </p:spPr>
        <p:txBody>
          <a:bodyPr wrap="none">
            <a:spAutoFit/>
          </a:bodyPr>
          <a:lstStyle/>
          <a:p>
            <a:r>
              <a:rPr lang="en-US" dirty="0">
                <a:solidFill>
                  <a:srgbClr val="0070C0"/>
                </a:solidFill>
                <a:ea typeface="Segoe UI" pitchFamily="34" charset="0"/>
                <a:cs typeface="Segoe UI" pitchFamily="34" charset="0"/>
              </a:rPr>
              <a:t>[B. CADE 2010, B. Janota LPAR 2015] </a:t>
            </a:r>
          </a:p>
        </p:txBody>
      </p:sp>
    </p:spTree>
    <p:extLst>
      <p:ext uri="{BB962C8B-B14F-4D97-AF65-F5344CB8AC3E}">
        <p14:creationId xmlns:p14="http://schemas.microsoft.com/office/powerpoint/2010/main" val="422523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QSAT</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a:xfrm>
            <a:off x="756968" y="1742447"/>
            <a:ext cx="10515600" cy="4351338"/>
          </a:xfrm>
        </p:spPr>
        <p:txBody>
          <a:bodyPr>
            <a:normAutofit/>
          </a:bodyPr>
          <a:lstStyle/>
          <a:p>
            <a:endParaRPr lang="en-US" dirty="0"/>
          </a:p>
          <a:p>
            <a:endParaRPr lang="en-US" dirty="0"/>
          </a:p>
          <a:p>
            <a:endParaRPr lang="en-US" dirty="0"/>
          </a:p>
          <a:p>
            <a:pPr marL="0" indent="0">
              <a:buNone/>
            </a:pPr>
            <a:endParaRPr lang="en-US" dirty="0"/>
          </a:p>
          <a:p>
            <a:endParaRPr lang="en-US" dirty="0"/>
          </a:p>
          <a:p>
            <a:pPr marL="457200" lvl="1" indent="0">
              <a:buNone/>
            </a:pPr>
            <a:endParaRPr lang="en-US" dirty="0"/>
          </a:p>
        </p:txBody>
      </p:sp>
      <p:pic>
        <p:nvPicPr>
          <p:cNvPr id="6" name="Picture 5">
            <a:extLst>
              <a:ext uri="{FF2B5EF4-FFF2-40B4-BE49-F238E27FC236}">
                <a16:creationId xmlns:a16="http://schemas.microsoft.com/office/drawing/2014/main" id="{612B6E91-4D9F-7CD1-07AF-A596B2105BEB}"/>
              </a:ext>
            </a:extLst>
          </p:cNvPr>
          <p:cNvPicPr>
            <a:picLocks noChangeAspect="1"/>
          </p:cNvPicPr>
          <p:nvPr/>
        </p:nvPicPr>
        <p:blipFill>
          <a:blip r:embed="rId2"/>
          <a:stretch>
            <a:fillRect/>
          </a:stretch>
        </p:blipFill>
        <p:spPr>
          <a:xfrm>
            <a:off x="3088253" y="573547"/>
            <a:ext cx="7513611" cy="1888818"/>
          </a:xfrm>
          <a:prstGeom prst="rect">
            <a:avLst/>
          </a:prstGeom>
        </p:spPr>
      </p:pic>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DB1AEB35-7F2D-1497-9395-102CAB8AD4A9}"/>
                  </a:ext>
                </a:extLst>
              </p:cNvPr>
              <p:cNvSpPr/>
              <p:nvPr/>
            </p:nvSpPr>
            <p:spPr>
              <a:xfrm>
                <a:off x="3088253" y="4039075"/>
                <a:ext cx="7056407" cy="9735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find model for </a:t>
                </a:r>
                <a14:m>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𝐹</m:t>
                        </m:r>
                      </m:e>
                      <m:sub>
                        <m:r>
                          <a:rPr lang="en-US" sz="3200" b="0" i="1" dirty="0" smtClean="0">
                            <a:latin typeface="Cambria Math" panose="02040503050406030204" pitchFamily="18" charset="0"/>
                          </a:rPr>
                          <m:t>𝑗</m:t>
                        </m:r>
                      </m:sub>
                    </m:sSub>
                    <m:r>
                      <a:rPr lang="en-US" sz="3200" i="1" dirty="0">
                        <a:latin typeface="Cambria Math" panose="02040503050406030204" pitchFamily="18" charset="0"/>
                      </a:rPr>
                      <m:t>∧ </m:t>
                    </m:r>
                    <m:sSub>
                      <m:sSubPr>
                        <m:ctrlPr>
                          <a:rPr lang="en-US" sz="3200" i="1" dirty="0">
                            <a:latin typeface="Cambria Math" panose="02040503050406030204" pitchFamily="18" charset="0"/>
                          </a:rPr>
                        </m:ctrlPr>
                      </m:sSubPr>
                      <m:e>
                        <m:r>
                          <a:rPr lang="en-US" sz="3200" i="1" dirty="0">
                            <a:latin typeface="Cambria Math" panose="02040503050406030204" pitchFamily="18" charset="0"/>
                          </a:rPr>
                          <m:t>𝑥</m:t>
                        </m:r>
                      </m:e>
                      <m:sub>
                        <m:r>
                          <a:rPr lang="en-US" sz="3200" i="1" dirty="0">
                            <a:latin typeface="Cambria Math" panose="02040503050406030204" pitchFamily="18" charset="0"/>
                          </a:rPr>
                          <m:t>≤</m:t>
                        </m:r>
                        <m:r>
                          <a:rPr lang="en-US" sz="3200" i="1" dirty="0">
                            <a:latin typeface="Cambria Math" panose="02040503050406030204" pitchFamily="18" charset="0"/>
                          </a:rPr>
                          <m:t>𝑗</m:t>
                        </m:r>
                        <m:r>
                          <a:rPr lang="en-US" sz="3200" b="0" i="1" dirty="0" smtClean="0">
                            <a:latin typeface="Cambria Math" panose="02040503050406030204" pitchFamily="18" charset="0"/>
                          </a:rPr>
                          <m:t>−1 </m:t>
                        </m:r>
                      </m:sub>
                    </m:sSub>
                    <m:r>
                      <a:rPr lang="en-US" sz="3200" i="1" dirty="0">
                        <a:latin typeface="Cambria Math" panose="02040503050406030204" pitchFamily="18" charset="0"/>
                      </a:rPr>
                      <m:t> = </m:t>
                    </m:r>
                    <m:r>
                      <a:rPr lang="en-US" sz="3200" i="1" dirty="0">
                        <a:latin typeface="Cambria Math" panose="02040503050406030204" pitchFamily="18" charset="0"/>
                      </a:rPr>
                      <m:t>𝑀</m:t>
                    </m:r>
                    <m:r>
                      <a:rPr lang="en-US" sz="3200" i="1" dirty="0">
                        <a:latin typeface="Cambria Math" panose="02040503050406030204" pitchFamily="18" charset="0"/>
                      </a:rPr>
                      <m:t>(</m:t>
                    </m:r>
                    <m:sSub>
                      <m:sSubPr>
                        <m:ctrlPr>
                          <a:rPr lang="en-US" sz="3200" i="1" dirty="0">
                            <a:latin typeface="Cambria Math" panose="02040503050406030204" pitchFamily="18" charset="0"/>
                          </a:rPr>
                        </m:ctrlPr>
                      </m:sSubPr>
                      <m:e>
                        <m:r>
                          <a:rPr lang="en-US" sz="3200" i="1" dirty="0">
                            <a:latin typeface="Cambria Math" panose="02040503050406030204" pitchFamily="18" charset="0"/>
                          </a:rPr>
                          <m:t>𝑥</m:t>
                        </m:r>
                      </m:e>
                      <m:sub>
                        <m:r>
                          <a:rPr lang="en-US" sz="3200" i="1" dirty="0">
                            <a:latin typeface="Cambria Math" panose="02040503050406030204" pitchFamily="18" charset="0"/>
                          </a:rPr>
                          <m:t>≤</m:t>
                        </m:r>
                        <m:r>
                          <a:rPr lang="en-US" sz="3200" i="1" dirty="0">
                            <a:latin typeface="Cambria Math" panose="02040503050406030204" pitchFamily="18" charset="0"/>
                          </a:rPr>
                          <m:t>𝑗</m:t>
                        </m:r>
                        <m:r>
                          <a:rPr lang="en-US" sz="3200" b="0" i="1" dirty="0" smtClean="0">
                            <a:latin typeface="Cambria Math" panose="02040503050406030204" pitchFamily="18" charset="0"/>
                          </a:rPr>
                          <m:t>−1</m:t>
                        </m:r>
                      </m:sub>
                    </m:sSub>
                    <m:r>
                      <a:rPr lang="en-US" sz="3200" i="1" dirty="0">
                        <a:latin typeface="Cambria Math" panose="02040503050406030204" pitchFamily="18" charset="0"/>
                      </a:rPr>
                      <m:t>)</m:t>
                    </m:r>
                  </m:oMath>
                </a14:m>
                <a:endParaRPr lang="en-US" sz="3200" dirty="0"/>
              </a:p>
            </p:txBody>
          </p:sp>
        </mc:Choice>
        <mc:Fallback xmlns="">
          <p:sp>
            <p:nvSpPr>
              <p:cNvPr id="7" name="Rectangle: Rounded Corners 6">
                <a:extLst>
                  <a:ext uri="{FF2B5EF4-FFF2-40B4-BE49-F238E27FC236}">
                    <a16:creationId xmlns:a16="http://schemas.microsoft.com/office/drawing/2014/main" id="{DB1AEB35-7F2D-1497-9395-102CAB8AD4A9}"/>
                  </a:ext>
                </a:extLst>
              </p:cNvPr>
              <p:cNvSpPr>
                <a:spLocks noRot="1" noChangeAspect="1" noMove="1" noResize="1" noEditPoints="1" noAdjustHandles="1" noChangeArrowheads="1" noChangeShapeType="1" noTextEdit="1"/>
              </p:cNvSpPr>
              <p:nvPr/>
            </p:nvSpPr>
            <p:spPr>
              <a:xfrm>
                <a:off x="3088253" y="4039075"/>
                <a:ext cx="7056407" cy="973559"/>
              </a:xfrm>
              <a:prstGeom prst="roundRect">
                <a:avLst/>
              </a:prstGeom>
              <a:blipFill>
                <a:blip r:embed="rId3"/>
                <a:stretch>
                  <a:fillRect l="-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61BDEEF5-9CF1-3483-07BA-D5652945D288}"/>
                  </a:ext>
                </a:extLst>
              </p:cNvPr>
              <p:cNvSpPr/>
              <p:nvPr/>
            </p:nvSpPr>
            <p:spPr>
              <a:xfrm>
                <a:off x="3131388" y="5510418"/>
                <a:ext cx="7056406" cy="9735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find model for </a:t>
                </a:r>
                <a14:m>
                  <m:oMath xmlns:m="http://schemas.openxmlformats.org/officeDocument/2006/math">
                    <m:r>
                      <a:rPr lang="en-US" sz="3200" i="1" dirty="0" smtClean="0">
                        <a:latin typeface="Cambria Math" panose="02040503050406030204" pitchFamily="18" charset="0"/>
                      </a:rPr>
                      <m:t> </m:t>
                    </m:r>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𝐹</m:t>
                        </m:r>
                      </m:e>
                      <m:sub>
                        <m:r>
                          <a:rPr lang="en-US" sz="3200" b="0" i="1" dirty="0" smtClean="0">
                            <a:latin typeface="Cambria Math" panose="02040503050406030204" pitchFamily="18" charset="0"/>
                          </a:rPr>
                          <m:t>𝑗</m:t>
                        </m:r>
                        <m:r>
                          <a:rPr lang="en-US" sz="3200" b="0" i="1" dirty="0" smtClean="0">
                            <a:latin typeface="Cambria Math" panose="02040503050406030204" pitchFamily="18" charset="0"/>
                          </a:rPr>
                          <m:t>+1 </m:t>
                        </m:r>
                      </m:sub>
                    </m:sSub>
                    <m:r>
                      <a:rPr lang="en-US" sz="3200" b="0" i="1" dirty="0" smtClean="0">
                        <a:latin typeface="Cambria Math" panose="02040503050406030204" pitchFamily="18" charset="0"/>
                      </a:rPr>
                      <m:t>∧</m:t>
                    </m:r>
                    <m:r>
                      <a:rPr lang="en-US" sz="3200" i="1" dirty="0" smtClean="0">
                        <a:latin typeface="Cambria Math" panose="02040503050406030204" pitchFamily="18" charset="0"/>
                      </a:rPr>
                      <m:t> </m:t>
                    </m:r>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1" dirty="0" smtClean="0">
                            <a:latin typeface="Cambria Math" panose="02040503050406030204" pitchFamily="18" charset="0"/>
                          </a:rPr>
                          <m:t>≤</m:t>
                        </m:r>
                        <m:r>
                          <a:rPr lang="en-US" sz="3200" b="0" i="1" dirty="0" smtClean="0">
                            <a:latin typeface="Cambria Math" panose="02040503050406030204" pitchFamily="18" charset="0"/>
                          </a:rPr>
                          <m:t>𝑗</m:t>
                        </m:r>
                      </m:sub>
                    </m:sSub>
                    <m:r>
                      <a:rPr lang="en-US" sz="3200" i="1" dirty="0" smtClean="0">
                        <a:latin typeface="Cambria Math" panose="02040503050406030204" pitchFamily="18" charset="0"/>
                      </a:rPr>
                      <m:t> = </m:t>
                    </m:r>
                    <m:r>
                      <a:rPr lang="en-US" sz="3200" i="1" dirty="0" smtClean="0">
                        <a:latin typeface="Cambria Math" panose="02040503050406030204" pitchFamily="18" charset="0"/>
                      </a:rPr>
                      <m:t>𝑀</m:t>
                    </m:r>
                    <m:r>
                      <a:rPr lang="en-US" sz="3200" i="1" dirty="0" smtClean="0">
                        <a:latin typeface="Cambria Math" panose="02040503050406030204" pitchFamily="18" charset="0"/>
                      </a:rPr>
                      <m:t>(</m:t>
                    </m:r>
                    <m:sSub>
                      <m:sSubPr>
                        <m:ctrlPr>
                          <a:rPr lang="en-US" sz="3200" i="1" dirty="0">
                            <a:latin typeface="Cambria Math" panose="02040503050406030204" pitchFamily="18" charset="0"/>
                          </a:rPr>
                        </m:ctrlPr>
                      </m:sSubPr>
                      <m:e>
                        <m:r>
                          <a:rPr lang="en-US" sz="3200" i="1" dirty="0">
                            <a:latin typeface="Cambria Math" panose="02040503050406030204" pitchFamily="18" charset="0"/>
                          </a:rPr>
                          <m:t>𝑥</m:t>
                        </m:r>
                      </m:e>
                      <m:sub>
                        <m:r>
                          <a:rPr lang="en-US" sz="3200" i="1" dirty="0">
                            <a:latin typeface="Cambria Math" panose="02040503050406030204" pitchFamily="18" charset="0"/>
                          </a:rPr>
                          <m:t>≤</m:t>
                        </m:r>
                        <m:r>
                          <a:rPr lang="en-US" sz="3200" i="1" dirty="0">
                            <a:latin typeface="Cambria Math" panose="02040503050406030204" pitchFamily="18" charset="0"/>
                          </a:rPr>
                          <m:t>𝑗</m:t>
                        </m:r>
                      </m:sub>
                    </m:sSub>
                    <m:r>
                      <a:rPr lang="en-US" sz="3200" i="1" dirty="0" smtClean="0">
                        <a:latin typeface="Cambria Math" panose="02040503050406030204" pitchFamily="18" charset="0"/>
                      </a:rPr>
                      <m:t>)</m:t>
                    </m:r>
                  </m:oMath>
                </a14:m>
                <a:endParaRPr lang="en-US" sz="2400" dirty="0"/>
              </a:p>
            </p:txBody>
          </p:sp>
        </mc:Choice>
        <mc:Fallback xmlns="">
          <p:sp>
            <p:nvSpPr>
              <p:cNvPr id="8" name="Rectangle: Rounded Corners 7">
                <a:extLst>
                  <a:ext uri="{FF2B5EF4-FFF2-40B4-BE49-F238E27FC236}">
                    <a16:creationId xmlns:a16="http://schemas.microsoft.com/office/drawing/2014/main" id="{61BDEEF5-9CF1-3483-07BA-D5652945D288}"/>
                  </a:ext>
                </a:extLst>
              </p:cNvPr>
              <p:cNvSpPr>
                <a:spLocks noRot="1" noChangeAspect="1" noMove="1" noResize="1" noEditPoints="1" noAdjustHandles="1" noChangeArrowheads="1" noChangeShapeType="1" noTextEdit="1"/>
              </p:cNvSpPr>
              <p:nvPr/>
            </p:nvSpPr>
            <p:spPr>
              <a:xfrm>
                <a:off x="3131388" y="5510418"/>
                <a:ext cx="7056406" cy="973559"/>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992FA3E-7B3F-F804-57A7-7A9AC1D05D14}"/>
                  </a:ext>
                </a:extLst>
              </p:cNvPr>
              <p:cNvSpPr txBox="1"/>
              <p:nvPr/>
            </p:nvSpPr>
            <p:spPr>
              <a:xfrm>
                <a:off x="1381307" y="4330031"/>
                <a:ext cx="530525" cy="391646"/>
              </a:xfrm>
              <a:prstGeom prst="rect">
                <a:avLst/>
              </a:prstGeom>
              <a:noFill/>
            </p:spPr>
            <p:txBody>
              <a:bodyPr wrap="square">
                <a:spAutoFit/>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𝑄</m:t>
                        </m:r>
                      </m:e>
                      <m:sub>
                        <m:r>
                          <a:rPr lang="en-US" b="0" i="1" dirty="0" smtClean="0">
                            <a:latin typeface="Cambria Math" panose="02040503050406030204" pitchFamily="18" charset="0"/>
                          </a:rPr>
                          <m:t>𝑗</m:t>
                        </m:r>
                      </m:sub>
                    </m:sSub>
                  </m:oMath>
                </a14:m>
                <a:r>
                  <a:rPr lang="en-US" dirty="0"/>
                  <a:t> </a:t>
                </a:r>
              </a:p>
            </p:txBody>
          </p:sp>
        </mc:Choice>
        <mc:Fallback xmlns="">
          <p:sp>
            <p:nvSpPr>
              <p:cNvPr id="10" name="TextBox 9">
                <a:extLst>
                  <a:ext uri="{FF2B5EF4-FFF2-40B4-BE49-F238E27FC236}">
                    <a16:creationId xmlns:a16="http://schemas.microsoft.com/office/drawing/2014/main" id="{7992FA3E-7B3F-F804-57A7-7A9AC1D05D14}"/>
                  </a:ext>
                </a:extLst>
              </p:cNvPr>
              <p:cNvSpPr txBox="1">
                <a:spLocks noRot="1" noChangeAspect="1" noMove="1" noResize="1" noEditPoints="1" noAdjustHandles="1" noChangeArrowheads="1" noChangeShapeType="1" noTextEdit="1"/>
              </p:cNvSpPr>
              <p:nvPr/>
            </p:nvSpPr>
            <p:spPr>
              <a:xfrm>
                <a:off x="1381307" y="4330031"/>
                <a:ext cx="530525" cy="391646"/>
              </a:xfrm>
              <a:prstGeom prst="rect">
                <a:avLst/>
              </a:prstGeom>
              <a:blipFill>
                <a:blip r:embed="rId5"/>
                <a:stretch>
                  <a:fillRect l="-2299"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D7430C3-CD40-3B11-7A92-57087B47AD65}"/>
                  </a:ext>
                </a:extLst>
              </p:cNvPr>
              <p:cNvSpPr txBox="1"/>
              <p:nvPr/>
            </p:nvSpPr>
            <p:spPr>
              <a:xfrm>
                <a:off x="711143" y="5801374"/>
                <a:ext cx="1870851"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𝑄</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m:oMathPara>
                </a14:m>
                <a:endParaRPr lang="en-US" dirty="0"/>
              </a:p>
            </p:txBody>
          </p:sp>
        </mc:Choice>
        <mc:Fallback xmlns="">
          <p:sp>
            <p:nvSpPr>
              <p:cNvPr id="12" name="TextBox 11">
                <a:extLst>
                  <a:ext uri="{FF2B5EF4-FFF2-40B4-BE49-F238E27FC236}">
                    <a16:creationId xmlns:a16="http://schemas.microsoft.com/office/drawing/2014/main" id="{7D7430C3-CD40-3B11-7A92-57087B47AD65}"/>
                  </a:ext>
                </a:extLst>
              </p:cNvPr>
              <p:cNvSpPr txBox="1">
                <a:spLocks noRot="1" noChangeAspect="1" noMove="1" noResize="1" noEditPoints="1" noAdjustHandles="1" noChangeArrowheads="1" noChangeShapeType="1" noTextEdit="1"/>
              </p:cNvSpPr>
              <p:nvPr/>
            </p:nvSpPr>
            <p:spPr>
              <a:xfrm>
                <a:off x="711143" y="5801374"/>
                <a:ext cx="1870851" cy="391646"/>
              </a:xfrm>
              <a:prstGeom prst="rect">
                <a:avLst/>
              </a:prstGeom>
              <a:blipFill>
                <a:blip r:embed="rId6"/>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6187192-33D7-0A33-36EF-F7E20938361D}"/>
                  </a:ext>
                </a:extLst>
              </p:cNvPr>
              <p:cNvSpPr txBox="1"/>
              <p:nvPr/>
            </p:nvSpPr>
            <p:spPr>
              <a:xfrm>
                <a:off x="6400800" y="2974351"/>
                <a:ext cx="5610857" cy="491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𝐹</m:t>
                          </m:r>
                        </m:e>
                        <m:sub>
                          <m:r>
                            <a:rPr lang="en-US" sz="2400" b="0" i="1" dirty="0" smtClean="0">
                              <a:latin typeface="Cambria Math" panose="02040503050406030204" pitchFamily="18" charset="0"/>
                            </a:rPr>
                            <m:t>𝑗</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𝐹</m:t>
                          </m:r>
                        </m:e>
                        <m:sub>
                          <m:r>
                            <a:rPr lang="en-US" sz="2400" i="1" dirty="0">
                              <a:latin typeface="Cambria Math" panose="02040503050406030204" pitchFamily="18" charset="0"/>
                            </a:rPr>
                            <m:t>𝑗</m:t>
                          </m:r>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𝑗</m:t>
                              </m:r>
                            </m:sub>
                          </m:sSub>
                          <m:r>
                            <a:rPr lang="en-US" sz="2400" b="0" i="1" dirty="0" smtClean="0">
                              <a:latin typeface="Cambria Math" panose="02040503050406030204" pitchFamily="18" charset="0"/>
                            </a:rPr>
                            <m:t>(</m:t>
                          </m:r>
                          <m:r>
                            <a:rPr lang="en-US" sz="2400" i="1" dirty="0" smtClean="0">
                              <a:latin typeface="Cambria Math" panose="02040503050406030204" pitchFamily="18" charset="0"/>
                            </a:rPr>
                            <m:t>𝐹</m:t>
                          </m:r>
                        </m:e>
                        <m:sub>
                          <m:r>
                            <a:rPr lang="en-US" sz="2400" b="0" i="1" dirty="0" smtClean="0">
                              <a:latin typeface="Cambria Math" panose="02040503050406030204" pitchFamily="18" charset="0"/>
                            </a:rPr>
                            <m:t>𝑗</m:t>
                          </m:r>
                          <m:r>
                            <a:rPr lang="en-US" sz="2400" b="0" i="1" dirty="0" smtClean="0">
                              <a:latin typeface="Cambria Math" panose="02040503050406030204" pitchFamily="18" charset="0"/>
                            </a:rPr>
                            <m:t> </m:t>
                          </m:r>
                        </m:sub>
                      </m:sSub>
                      <m:r>
                        <a:rPr lang="en-US" sz="2400" b="0" i="1" dirty="0" smtClean="0">
                          <a:latin typeface="Cambria Math" panose="02040503050406030204" pitchFamily="18" charset="0"/>
                        </a:rPr>
                        <m:t>∧</m:t>
                      </m:r>
                      <m:r>
                        <a:rPr lang="en-US" sz="2400" i="1" dirty="0" smtClean="0">
                          <a:latin typeface="Cambria Math" panose="02040503050406030204" pitchFamily="18" charset="0"/>
                        </a:rPr>
                        <m:t> </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𝑥</m:t>
                          </m:r>
                        </m:e>
                        <m:sub>
                          <m:r>
                            <a:rPr lang="en-US" sz="2400" b="0" i="1" dirty="0" smtClean="0">
                              <a:latin typeface="Cambria Math" panose="02040503050406030204" pitchFamily="18" charset="0"/>
                            </a:rPr>
                            <m:t>≤</m:t>
                          </m:r>
                          <m:r>
                            <a:rPr lang="en-US" sz="2400" b="0" i="1" dirty="0" smtClean="0">
                              <a:latin typeface="Cambria Math" panose="02040503050406030204" pitchFamily="18" charset="0"/>
                            </a:rPr>
                            <m:t>𝑗</m:t>
                          </m:r>
                        </m:sub>
                      </m:sSub>
                      <m:r>
                        <a:rPr lang="en-US" sz="2400" i="1" dirty="0" smtClean="0">
                          <a:latin typeface="Cambria Math" panose="02040503050406030204" pitchFamily="18" charset="0"/>
                        </a:rPr>
                        <m:t> = </m:t>
                      </m:r>
                      <m:r>
                        <a:rPr lang="en-US" sz="2400" i="1" dirty="0" smtClean="0">
                          <a:latin typeface="Cambria Math" panose="02040503050406030204" pitchFamily="18" charset="0"/>
                        </a:rPr>
                        <m:t>𝑀</m:t>
                      </m:r>
                      <m:r>
                        <a:rPr lang="en-US" sz="240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m:t>
                          </m:r>
                          <m:r>
                            <a:rPr lang="en-US" sz="2400" i="1" dirty="0">
                              <a:latin typeface="Cambria Math" panose="02040503050406030204" pitchFamily="18" charset="0"/>
                            </a:rPr>
                            <m:t>𝑗</m:t>
                          </m:r>
                        </m:sub>
                      </m:sSub>
                      <m:r>
                        <a:rPr lang="en-US" sz="2400" i="1" dirty="0" smtClean="0">
                          <a:latin typeface="Cambria Math" panose="02040503050406030204" pitchFamily="18" charset="0"/>
                        </a:rPr>
                        <m:t>)</m:t>
                      </m:r>
                      <m:r>
                        <a:rPr lang="en-US" sz="2400" b="0" i="1" dirty="0"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36187192-33D7-0A33-36EF-F7E20938361D}"/>
                  </a:ext>
                </a:extLst>
              </p:cNvPr>
              <p:cNvSpPr txBox="1">
                <a:spLocks noRot="1" noChangeAspect="1" noMove="1" noResize="1" noEditPoints="1" noAdjustHandles="1" noChangeArrowheads="1" noChangeShapeType="1" noTextEdit="1"/>
              </p:cNvSpPr>
              <p:nvPr/>
            </p:nvSpPr>
            <p:spPr>
              <a:xfrm>
                <a:off x="6400800" y="2974351"/>
                <a:ext cx="5610857" cy="491417"/>
              </a:xfrm>
              <a:prstGeom prst="rect">
                <a:avLst/>
              </a:prstGeom>
              <a:blipFill>
                <a:blip r:embed="rId7"/>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C28E6C6-5A6A-1488-7BAD-227DFC639E82}"/>
                  </a:ext>
                </a:extLst>
              </p:cNvPr>
              <p:cNvSpPr txBox="1"/>
              <p:nvPr/>
            </p:nvSpPr>
            <p:spPr>
              <a:xfrm>
                <a:off x="1381307" y="3302558"/>
                <a:ext cx="6094562" cy="391646"/>
              </a:xfrm>
              <a:prstGeom prst="rect">
                <a:avLst/>
              </a:prstGeom>
              <a:noFill/>
            </p:spPr>
            <p:txBody>
              <a:bodyPr wrap="square">
                <a:spAutoFit/>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𝑄</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p>
            </p:txBody>
          </p:sp>
        </mc:Choice>
        <mc:Fallback xmlns="">
          <p:sp>
            <p:nvSpPr>
              <p:cNvPr id="17" name="TextBox 16">
                <a:extLst>
                  <a:ext uri="{FF2B5EF4-FFF2-40B4-BE49-F238E27FC236}">
                    <a16:creationId xmlns:a16="http://schemas.microsoft.com/office/drawing/2014/main" id="{4C28E6C6-5A6A-1488-7BAD-227DFC639E82}"/>
                  </a:ext>
                </a:extLst>
              </p:cNvPr>
              <p:cNvSpPr txBox="1">
                <a:spLocks noRot="1" noChangeAspect="1" noMove="1" noResize="1" noEditPoints="1" noAdjustHandles="1" noChangeArrowheads="1" noChangeShapeType="1" noTextEdit="1"/>
              </p:cNvSpPr>
              <p:nvPr/>
            </p:nvSpPr>
            <p:spPr>
              <a:xfrm>
                <a:off x="1381307" y="3302558"/>
                <a:ext cx="6094562" cy="391646"/>
              </a:xfrm>
              <a:prstGeom prst="rect">
                <a:avLst/>
              </a:prstGeom>
              <a:blipFill>
                <a:blip r:embed="rId8"/>
                <a:stretch>
                  <a:fillRect l="-200"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26D942-7BE9-4E27-F93A-9EF232CF449C}"/>
                  </a:ext>
                </a:extLst>
              </p:cNvPr>
              <p:cNvSpPr txBox="1"/>
              <p:nvPr/>
            </p:nvSpPr>
            <p:spPr>
              <a:xfrm>
                <a:off x="711143" y="5040408"/>
                <a:ext cx="2609307" cy="557910"/>
              </a:xfrm>
              <a:prstGeom prst="rect">
                <a:avLst/>
              </a:prstGeom>
              <a:noFill/>
            </p:spPr>
            <p:txBody>
              <a:bodyPr wrap="square">
                <a:spAutoFit/>
              </a:bodyPr>
              <a:lstStyle/>
              <a:p>
                <a:r>
                  <a:rPr lang="en-US" sz="2800" dirty="0"/>
                  <a:t>fix </a:t>
                </a:r>
                <a14:m>
                  <m:oMath xmlns:m="http://schemas.openxmlformats.org/officeDocument/2006/math">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𝑥</m:t>
                        </m:r>
                      </m:e>
                      <m:sub>
                        <m:r>
                          <a:rPr lang="en-US" sz="2800" b="0" i="1" dirty="0" smtClean="0">
                            <a:latin typeface="Cambria Math" panose="02040503050406030204" pitchFamily="18" charset="0"/>
                          </a:rPr>
                          <m:t>𝑗</m:t>
                        </m:r>
                      </m:sub>
                    </m:sSub>
                    <m:r>
                      <a:rPr lang="en-US" sz="2800" i="1" dirty="0" smtClean="0">
                        <a:latin typeface="Cambria Math" panose="02040503050406030204" pitchFamily="18" charset="0"/>
                      </a:rPr>
                      <m:t> = </m:t>
                    </m:r>
                    <m:r>
                      <a:rPr lang="en-US" sz="2800" i="1" dirty="0" smtClean="0">
                        <a:latin typeface="Cambria Math" panose="02040503050406030204" pitchFamily="18" charset="0"/>
                      </a:rPr>
                      <m:t>𝑀</m:t>
                    </m:r>
                    <m:r>
                      <a:rPr lang="en-US" sz="280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𝑥</m:t>
                        </m:r>
                      </m:e>
                      <m:sub>
                        <m:r>
                          <a:rPr lang="en-US" sz="2800" b="0" i="1" dirty="0" smtClean="0">
                            <a:latin typeface="Cambria Math" panose="02040503050406030204" pitchFamily="18" charset="0"/>
                          </a:rPr>
                          <m:t>𝑗</m:t>
                        </m:r>
                      </m:sub>
                    </m:sSub>
                    <m:r>
                      <a:rPr lang="en-US" sz="2800" i="1" dirty="0" smtClean="0">
                        <a:latin typeface="Cambria Math" panose="02040503050406030204" pitchFamily="18" charset="0"/>
                      </a:rPr>
                      <m:t>)</m:t>
                    </m:r>
                  </m:oMath>
                </a14:m>
                <a:endParaRPr lang="en-US" sz="2800" dirty="0"/>
              </a:p>
            </p:txBody>
          </p:sp>
        </mc:Choice>
        <mc:Fallback xmlns="">
          <p:sp>
            <p:nvSpPr>
              <p:cNvPr id="19" name="TextBox 18">
                <a:extLst>
                  <a:ext uri="{FF2B5EF4-FFF2-40B4-BE49-F238E27FC236}">
                    <a16:creationId xmlns:a16="http://schemas.microsoft.com/office/drawing/2014/main" id="{F626D942-7BE9-4E27-F93A-9EF232CF449C}"/>
                  </a:ext>
                </a:extLst>
              </p:cNvPr>
              <p:cNvSpPr txBox="1">
                <a:spLocks noRot="1" noChangeAspect="1" noMove="1" noResize="1" noEditPoints="1" noAdjustHandles="1" noChangeArrowheads="1" noChangeShapeType="1" noTextEdit="1"/>
              </p:cNvSpPr>
              <p:nvPr/>
            </p:nvSpPr>
            <p:spPr>
              <a:xfrm>
                <a:off x="711143" y="5040408"/>
                <a:ext cx="2609307" cy="557910"/>
              </a:xfrm>
              <a:prstGeom prst="rect">
                <a:avLst/>
              </a:prstGeom>
              <a:blipFill>
                <a:blip r:embed="rId9"/>
                <a:stretch>
                  <a:fillRect l="-4907" t="-10989" b="-25275"/>
                </a:stretch>
              </a:blipFill>
            </p:spPr>
            <p:txBody>
              <a:bodyPr/>
              <a:lstStyle/>
              <a:p>
                <a:r>
                  <a:rPr lang="en-US">
                    <a:noFill/>
                  </a:rPr>
                  <a:t> </a:t>
                </a:r>
              </a:p>
            </p:txBody>
          </p:sp>
        </mc:Fallback>
      </mc:AlternateContent>
      <p:sp>
        <p:nvSpPr>
          <p:cNvPr id="20" name="Arrow: Down 19">
            <a:extLst>
              <a:ext uri="{FF2B5EF4-FFF2-40B4-BE49-F238E27FC236}">
                <a16:creationId xmlns:a16="http://schemas.microsoft.com/office/drawing/2014/main" id="{2D8FB83D-2D3D-1C3E-C3B2-45AF0DB0835B}"/>
              </a:ext>
            </a:extLst>
          </p:cNvPr>
          <p:cNvSpPr/>
          <p:nvPr/>
        </p:nvSpPr>
        <p:spPr>
          <a:xfrm>
            <a:off x="6262776" y="5011907"/>
            <a:ext cx="431321" cy="4985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ctor: Elbow 21">
            <a:extLst>
              <a:ext uri="{FF2B5EF4-FFF2-40B4-BE49-F238E27FC236}">
                <a16:creationId xmlns:a16="http://schemas.microsoft.com/office/drawing/2014/main" id="{C8DB6305-FD8C-C1C3-EF36-4B4D1BA30A1B}"/>
              </a:ext>
            </a:extLst>
          </p:cNvPr>
          <p:cNvCxnSpPr>
            <a:cxnSpLocks/>
            <a:stCxn id="8" idx="3"/>
          </p:cNvCxnSpPr>
          <p:nvPr/>
        </p:nvCxnSpPr>
        <p:spPr>
          <a:xfrm flipV="1">
            <a:off x="10187794" y="3694204"/>
            <a:ext cx="828136" cy="230299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9CCA3803-2F04-D8AD-8187-603F9704D555}"/>
              </a:ext>
            </a:extLst>
          </p:cNvPr>
          <p:cNvSpPr txBox="1"/>
          <p:nvPr/>
        </p:nvSpPr>
        <p:spPr>
          <a:xfrm>
            <a:off x="7194426" y="4968774"/>
            <a:ext cx="676211" cy="584775"/>
          </a:xfrm>
          <a:prstGeom prst="rect">
            <a:avLst/>
          </a:prstGeom>
          <a:noFill/>
        </p:spPr>
        <p:txBody>
          <a:bodyPr wrap="none" rtlCol="0">
            <a:spAutoFit/>
          </a:bodyPr>
          <a:lstStyle/>
          <a:p>
            <a:r>
              <a:rPr lang="en-US" sz="3200" dirty="0"/>
              <a:t>sat</a:t>
            </a:r>
          </a:p>
        </p:txBody>
      </p:sp>
      <p:sp>
        <p:nvSpPr>
          <p:cNvPr id="24" name="TextBox 23">
            <a:extLst>
              <a:ext uri="{FF2B5EF4-FFF2-40B4-BE49-F238E27FC236}">
                <a16:creationId xmlns:a16="http://schemas.microsoft.com/office/drawing/2014/main" id="{7686F250-837F-7D1C-52C0-ADD3DC93AA01}"/>
              </a:ext>
            </a:extLst>
          </p:cNvPr>
          <p:cNvSpPr txBox="1"/>
          <p:nvPr/>
        </p:nvSpPr>
        <p:spPr>
          <a:xfrm>
            <a:off x="10968222" y="4715610"/>
            <a:ext cx="1109022" cy="584775"/>
          </a:xfrm>
          <a:prstGeom prst="rect">
            <a:avLst/>
          </a:prstGeom>
          <a:noFill/>
        </p:spPr>
        <p:txBody>
          <a:bodyPr wrap="none" rtlCol="0">
            <a:spAutoFit/>
          </a:bodyPr>
          <a:lstStyle/>
          <a:p>
            <a:r>
              <a:rPr lang="en-US" sz="3200" dirty="0" err="1"/>
              <a:t>unsat</a:t>
            </a:r>
            <a:endParaRPr lang="en-US" sz="3200" dirty="0"/>
          </a:p>
        </p:txBody>
      </p:sp>
      <p:sp>
        <p:nvSpPr>
          <p:cNvPr id="25" name="Arrow: Down 24">
            <a:extLst>
              <a:ext uri="{FF2B5EF4-FFF2-40B4-BE49-F238E27FC236}">
                <a16:creationId xmlns:a16="http://schemas.microsoft.com/office/drawing/2014/main" id="{87C3CC28-0B54-5728-03DE-C7D0B539B3AA}"/>
              </a:ext>
            </a:extLst>
          </p:cNvPr>
          <p:cNvSpPr/>
          <p:nvPr/>
        </p:nvSpPr>
        <p:spPr>
          <a:xfrm>
            <a:off x="6246232" y="3540928"/>
            <a:ext cx="431321" cy="4985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70903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2DED-73B6-5F50-42DA-A5ADCFAB3265}"/>
              </a:ext>
            </a:extLst>
          </p:cNvPr>
          <p:cNvSpPr>
            <a:spLocks noGrp="1"/>
          </p:cNvSpPr>
          <p:nvPr>
            <p:ph type="title"/>
          </p:nvPr>
        </p:nvSpPr>
        <p:spPr/>
        <p:txBody>
          <a:bodyPr/>
          <a:lstStyle/>
          <a:p>
            <a:r>
              <a:rPr lang="en-US" dirty="0"/>
              <a:t>MBP </a:t>
            </a:r>
          </a:p>
        </p:txBody>
      </p:sp>
      <p:pic>
        <p:nvPicPr>
          <p:cNvPr id="5" name="Picture 4">
            <a:extLst>
              <a:ext uri="{FF2B5EF4-FFF2-40B4-BE49-F238E27FC236}">
                <a16:creationId xmlns:a16="http://schemas.microsoft.com/office/drawing/2014/main" id="{BBF6619C-4F58-9E02-9258-EDF8541FDB27}"/>
              </a:ext>
            </a:extLst>
          </p:cNvPr>
          <p:cNvPicPr>
            <a:picLocks noChangeAspect="1"/>
          </p:cNvPicPr>
          <p:nvPr/>
        </p:nvPicPr>
        <p:blipFill>
          <a:blip r:embed="rId2"/>
          <a:stretch>
            <a:fillRect/>
          </a:stretch>
        </p:blipFill>
        <p:spPr>
          <a:xfrm>
            <a:off x="3050239" y="365125"/>
            <a:ext cx="9141761" cy="6127750"/>
          </a:xfrm>
          <a:prstGeom prst="rect">
            <a:avLst/>
          </a:prstGeom>
        </p:spPr>
      </p:pic>
    </p:spTree>
    <p:extLst>
      <p:ext uri="{BB962C8B-B14F-4D97-AF65-F5344CB8AC3E}">
        <p14:creationId xmlns:p14="http://schemas.microsoft.com/office/powerpoint/2010/main" val="665556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Encodings, Pre-processing, Search </a:t>
            </a:r>
          </a:p>
        </p:txBody>
      </p:sp>
      <p:sp>
        <p:nvSpPr>
          <p:cNvPr id="3" name="Rectangle: Rounded Corners 2">
            <a:extLst>
              <a:ext uri="{FF2B5EF4-FFF2-40B4-BE49-F238E27FC236}">
                <a16:creationId xmlns:a16="http://schemas.microsoft.com/office/drawing/2014/main" id="{863743E8-A7AB-EB5B-1F32-A822D5DE0000}"/>
              </a:ext>
            </a:extLst>
          </p:cNvPr>
          <p:cNvSpPr/>
          <p:nvPr/>
        </p:nvSpPr>
        <p:spPr>
          <a:xfrm>
            <a:off x="1082351" y="201541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Encoding</a:t>
            </a:r>
          </a:p>
        </p:txBody>
      </p:sp>
      <p:sp>
        <p:nvSpPr>
          <p:cNvPr id="7" name="Rectangle: Rounded Corners 6">
            <a:extLst>
              <a:ext uri="{FF2B5EF4-FFF2-40B4-BE49-F238E27FC236}">
                <a16:creationId xmlns:a16="http://schemas.microsoft.com/office/drawing/2014/main" id="{E0D38874-215A-5A01-D8B8-BF0105E783E9}"/>
              </a:ext>
            </a:extLst>
          </p:cNvPr>
          <p:cNvSpPr/>
          <p:nvPr/>
        </p:nvSpPr>
        <p:spPr>
          <a:xfrm>
            <a:off x="1082351" y="367315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Pre-processing (Tactics)</a:t>
            </a:r>
          </a:p>
        </p:txBody>
      </p:sp>
      <p:sp>
        <p:nvSpPr>
          <p:cNvPr id="8" name="Rectangle: Rounded Corners 7">
            <a:extLst>
              <a:ext uri="{FF2B5EF4-FFF2-40B4-BE49-F238E27FC236}">
                <a16:creationId xmlns:a16="http://schemas.microsoft.com/office/drawing/2014/main" id="{72E6412D-C2C3-1EC1-381D-76FAFF76EB77}"/>
              </a:ext>
            </a:extLst>
          </p:cNvPr>
          <p:cNvSpPr/>
          <p:nvPr/>
        </p:nvSpPr>
        <p:spPr>
          <a:xfrm>
            <a:off x="1082351" y="5475838"/>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Advances in Search</a:t>
            </a:r>
          </a:p>
        </p:txBody>
      </p:sp>
      <p:sp>
        <p:nvSpPr>
          <p:cNvPr id="9" name="TextBox 8">
            <a:extLst>
              <a:ext uri="{FF2B5EF4-FFF2-40B4-BE49-F238E27FC236}">
                <a16:creationId xmlns:a16="http://schemas.microsoft.com/office/drawing/2014/main" id="{7FB9325C-9A1B-2271-0F48-E216F59442F5}"/>
              </a:ext>
            </a:extLst>
          </p:cNvPr>
          <p:cNvSpPr txBox="1"/>
          <p:nvPr/>
        </p:nvSpPr>
        <p:spPr>
          <a:xfrm>
            <a:off x="10005504" y="6478106"/>
            <a:ext cx="2186496" cy="369332"/>
          </a:xfrm>
          <a:prstGeom prst="rect">
            <a:avLst/>
          </a:prstGeom>
          <a:noFill/>
        </p:spPr>
        <p:txBody>
          <a:bodyPr wrap="none" rtlCol="0">
            <a:spAutoFit/>
          </a:bodyPr>
          <a:lstStyle/>
          <a:p>
            <a:r>
              <a:rPr lang="en-US" dirty="0"/>
              <a:t>Thanks to D.O.F. Pons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D8515B-CBE9-45E2-43D7-C4FC07155B10}"/>
                  </a:ext>
                </a:extLst>
              </p:cNvPr>
              <p:cNvSpPr txBox="1"/>
              <p:nvPr/>
            </p:nvSpPr>
            <p:spPr>
              <a:xfrm>
                <a:off x="7932517" y="2218352"/>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oMath>
                </a14:m>
                <a:endParaRPr lang="en-US" dirty="0"/>
              </a:p>
              <a:p>
                <a:pPr marL="285750" indent="-285750">
                  <a:buFontTx/>
                  <a:buChar char="-"/>
                </a:pPr>
                <a:r>
                  <a:rPr lang="en-US" dirty="0"/>
                  <a:t>Quantifier encoding</a:t>
                </a:r>
              </a:p>
              <a:p>
                <a:pPr marL="285750" indent="-285750">
                  <a:buFontTx/>
                  <a:buChar char="-"/>
                </a:pPr>
                <a:r>
                  <a:rPr lang="en-US" dirty="0"/>
                  <a:t>Domain choices</a:t>
                </a:r>
              </a:p>
            </p:txBody>
          </p:sp>
        </mc:Choice>
        <mc:Fallback xmlns="">
          <p:sp>
            <p:nvSpPr>
              <p:cNvPr id="10" name="TextBox 9">
                <a:extLst>
                  <a:ext uri="{FF2B5EF4-FFF2-40B4-BE49-F238E27FC236}">
                    <a16:creationId xmlns:a16="http://schemas.microsoft.com/office/drawing/2014/main" id="{C3D8515B-CBE9-45E2-43D7-C4FC07155B10}"/>
                  </a:ext>
                </a:extLst>
              </p:cNvPr>
              <p:cNvSpPr txBox="1">
                <a:spLocks noRot="1" noChangeAspect="1" noMove="1" noResize="1" noEditPoints="1" noAdjustHandles="1" noChangeArrowheads="1" noChangeShapeType="1" noTextEdit="1"/>
              </p:cNvSpPr>
              <p:nvPr/>
            </p:nvSpPr>
            <p:spPr>
              <a:xfrm>
                <a:off x="7932517" y="2218352"/>
                <a:ext cx="2792046" cy="923330"/>
              </a:xfrm>
              <a:prstGeom prst="rect">
                <a:avLst/>
              </a:prstGeom>
              <a:blipFill>
                <a:blip r:embed="rId2"/>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54BFD2-0018-C849-8CF4-F66A2ECF342A}"/>
                  </a:ext>
                </a:extLst>
              </p:cNvPr>
              <p:cNvSpPr txBox="1"/>
              <p:nvPr/>
            </p:nvSpPr>
            <p:spPr>
              <a:xfrm>
                <a:off x="7932517" y="5437284"/>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d>
                  </m:oMath>
                </a14:m>
                <a:endParaRPr lang="en-US" dirty="0"/>
              </a:p>
              <a:p>
                <a:pPr marL="285750" indent="-285750">
                  <a:buFontTx/>
                  <a:buChar char="-"/>
                </a:pPr>
                <a:r>
                  <a:rPr lang="en-US" dirty="0"/>
                  <a:t>Phase caching</a:t>
                </a:r>
              </a:p>
              <a:p>
                <a:pPr marL="285750" indent="-285750">
                  <a:buFontTx/>
                  <a:buChar char="-"/>
                </a:pPr>
                <a:r>
                  <a:rPr lang="en-US" dirty="0"/>
                  <a:t>T-Propagation</a:t>
                </a:r>
              </a:p>
            </p:txBody>
          </p:sp>
        </mc:Choice>
        <mc:Fallback xmlns="">
          <p:sp>
            <p:nvSpPr>
              <p:cNvPr id="11" name="TextBox 10">
                <a:extLst>
                  <a:ext uri="{FF2B5EF4-FFF2-40B4-BE49-F238E27FC236}">
                    <a16:creationId xmlns:a16="http://schemas.microsoft.com/office/drawing/2014/main" id="{3B54BFD2-0018-C849-8CF4-F66A2ECF342A}"/>
                  </a:ext>
                </a:extLst>
              </p:cNvPr>
              <p:cNvSpPr txBox="1">
                <a:spLocks noRot="1" noChangeAspect="1" noMove="1" noResize="1" noEditPoints="1" noAdjustHandles="1" noChangeArrowheads="1" noChangeShapeType="1" noTextEdit="1"/>
              </p:cNvSpPr>
              <p:nvPr/>
            </p:nvSpPr>
            <p:spPr>
              <a:xfrm>
                <a:off x="7932517" y="5437284"/>
                <a:ext cx="2792046" cy="923330"/>
              </a:xfrm>
              <a:prstGeom prst="rect">
                <a:avLst/>
              </a:prstGeom>
              <a:blipFill>
                <a:blip r:embed="rId3"/>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69D8E0-4DC7-CA76-2E74-D760A4F0F762}"/>
                  </a:ext>
                </a:extLst>
              </p:cNvPr>
              <p:cNvSpPr txBox="1"/>
              <p:nvPr/>
            </p:nvSpPr>
            <p:spPr>
              <a:xfrm>
                <a:off x="7932517" y="3669346"/>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oMath>
                </a14:m>
                <a:endParaRPr lang="en-US" dirty="0"/>
              </a:p>
              <a:p>
                <a:pPr marL="285750" indent="-285750">
                  <a:buFontTx/>
                  <a:buChar char="-"/>
                </a:pPr>
                <a:r>
                  <a:rPr lang="en-US" dirty="0"/>
                  <a:t>Problem simplification</a:t>
                </a:r>
              </a:p>
              <a:p>
                <a:pPr marL="285750" indent="-285750">
                  <a:buFontTx/>
                  <a:buChar char="-"/>
                </a:pPr>
                <a:r>
                  <a:rPr lang="en-US" dirty="0"/>
                  <a:t>Automatic reformulation</a:t>
                </a:r>
              </a:p>
            </p:txBody>
          </p:sp>
        </mc:Choice>
        <mc:Fallback xmlns="">
          <p:sp>
            <p:nvSpPr>
              <p:cNvPr id="12" name="TextBox 11">
                <a:extLst>
                  <a:ext uri="{FF2B5EF4-FFF2-40B4-BE49-F238E27FC236}">
                    <a16:creationId xmlns:a16="http://schemas.microsoft.com/office/drawing/2014/main" id="{6369D8E0-4DC7-CA76-2E74-D760A4F0F762}"/>
                  </a:ext>
                </a:extLst>
              </p:cNvPr>
              <p:cNvSpPr txBox="1">
                <a:spLocks noRot="1" noChangeAspect="1" noMove="1" noResize="1" noEditPoints="1" noAdjustHandles="1" noChangeArrowheads="1" noChangeShapeType="1" noTextEdit="1"/>
              </p:cNvSpPr>
              <p:nvPr/>
            </p:nvSpPr>
            <p:spPr>
              <a:xfrm>
                <a:off x="7932517" y="3669346"/>
                <a:ext cx="2792046" cy="923330"/>
              </a:xfrm>
              <a:prstGeom prst="rect">
                <a:avLst/>
              </a:prstGeom>
              <a:blipFill>
                <a:blip r:embed="rId4"/>
                <a:stretch>
                  <a:fillRect l="-1747" t="-3974" r="-1965" b="-9934"/>
                </a:stretch>
              </a:blipFill>
            </p:spPr>
            <p:txBody>
              <a:bodyPr/>
              <a:lstStyle/>
              <a:p>
                <a:r>
                  <a:rPr lang="en-US">
                    <a:noFill/>
                  </a:rPr>
                  <a:t> </a:t>
                </a:r>
              </a:p>
            </p:txBody>
          </p:sp>
        </mc:Fallback>
      </mc:AlternateContent>
      <p:sp>
        <p:nvSpPr>
          <p:cNvPr id="13" name="Arrow: Up 12">
            <a:extLst>
              <a:ext uri="{FF2B5EF4-FFF2-40B4-BE49-F238E27FC236}">
                <a16:creationId xmlns:a16="http://schemas.microsoft.com/office/drawing/2014/main" id="{18B8D95D-641C-286C-76B7-EA985AE42ABA}"/>
              </a:ext>
            </a:extLst>
          </p:cNvPr>
          <p:cNvSpPr/>
          <p:nvPr/>
        </p:nvSpPr>
        <p:spPr>
          <a:xfrm>
            <a:off x="10870163" y="2218352"/>
            <a:ext cx="1321837" cy="4179584"/>
          </a:xfrm>
          <a:prstGeom prst="upArrow">
            <a:avLst>
              <a:gd name="adj1" fmla="val 68353"/>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New</a:t>
            </a:r>
          </a:p>
          <a:p>
            <a:pPr algn="ctr"/>
            <a:r>
              <a:rPr lang="en-US" dirty="0"/>
              <a:t> </a:t>
            </a:r>
          </a:p>
          <a:p>
            <a:pPr algn="ctr"/>
            <a:r>
              <a:rPr lang="en-US" dirty="0"/>
              <a:t>Theory  solver</a:t>
            </a:r>
          </a:p>
        </p:txBody>
      </p:sp>
    </p:spTree>
    <p:extLst>
      <p:ext uri="{BB962C8B-B14F-4D97-AF65-F5344CB8AC3E}">
        <p14:creationId xmlns:p14="http://schemas.microsoft.com/office/powerpoint/2010/main" val="3191734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2DED-73B6-5F50-42DA-A5ADCFAB3265}"/>
              </a:ext>
            </a:extLst>
          </p:cNvPr>
          <p:cNvSpPr>
            <a:spLocks noGrp="1"/>
          </p:cNvSpPr>
          <p:nvPr>
            <p:ph type="title"/>
          </p:nvPr>
        </p:nvSpPr>
        <p:spPr/>
        <p:txBody>
          <a:bodyPr/>
          <a:lstStyle/>
          <a:p>
            <a:r>
              <a:rPr lang="en-US" dirty="0"/>
              <a:t>MBP – model-based projection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491974-9E16-2CAF-C2C0-1FDDCF1EA9C1}"/>
                  </a:ext>
                </a:extLst>
              </p:cNvPr>
              <p:cNvSpPr>
                <a:spLocks noGrp="1"/>
              </p:cNvSpPr>
              <p:nvPr>
                <p:ph idx="1"/>
              </p:nvPr>
            </p:nvSpPr>
            <p:spPr/>
            <p:txBody>
              <a:bodyPr>
                <a:normAutofit lnSpcReduction="10000"/>
              </a:bodyPr>
              <a:lstStyle/>
              <a:p>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𝑃𝑟𝑜𝑗𝑒𝑐𝑡𝑖𝑜𝑛</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endParaRPr lang="en-US" dirty="0"/>
              </a:p>
              <a:p>
                <a:r>
                  <a:rPr lang="en-US" dirty="0"/>
                  <a:t>Finite set of projections for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endParaRPr lang="en-US" dirty="0"/>
              </a:p>
              <a:p>
                <a:r>
                  <a:rPr lang="en-US" dirty="0"/>
                  <a:t>Dual projection </a:t>
                </a:r>
                <a14:m>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used to close case splits during search</a:t>
                </a:r>
              </a:p>
              <a:p>
                <a:endParaRPr lang="en-US" dirty="0"/>
              </a:p>
              <a:p>
                <a:endParaRPr lang="en-US" dirty="0"/>
              </a:p>
              <a:p>
                <a:r>
                  <a:rPr lang="en-US" dirty="0"/>
                  <a:t>Model is used for free variables (value of </a:t>
                </a:r>
                <a:r>
                  <a:rPr lang="en-US" i="1" dirty="0"/>
                  <a:t>x</a:t>
                </a:r>
                <a:r>
                  <a:rPr lang="en-US" dirty="0"/>
                  <a:t> is not needed in procedures)</a:t>
                </a:r>
              </a:p>
            </p:txBody>
          </p:sp>
        </mc:Choice>
        <mc:Fallback xmlns="">
          <p:sp>
            <p:nvSpPr>
              <p:cNvPr id="3" name="Content Placeholder 2">
                <a:extLst>
                  <a:ext uri="{FF2B5EF4-FFF2-40B4-BE49-F238E27FC236}">
                    <a16:creationId xmlns:a16="http://schemas.microsoft.com/office/drawing/2014/main" id="{60491974-9E16-2CAF-C2C0-1FDDCF1EA9C1}"/>
                  </a:ext>
                </a:extLst>
              </p:cNvPr>
              <p:cNvSpPr>
                <a:spLocks noGrp="1" noRot="1" noChangeAspect="1" noMove="1" noResize="1" noEditPoints="1" noAdjustHandles="1" noChangeArrowheads="1" noChangeShapeType="1" noTextEdit="1"/>
              </p:cNvSpPr>
              <p:nvPr>
                <p:ph idx="1"/>
              </p:nvPr>
            </p:nvSpPr>
            <p:spPr>
              <a:blipFill>
                <a:blip r:embed="rId2"/>
                <a:stretch>
                  <a:fillRect l="-1043" t="-3081"/>
                </a:stretch>
              </a:blipFill>
            </p:spPr>
            <p:txBody>
              <a:bodyPr/>
              <a:lstStyle/>
              <a:p>
                <a:r>
                  <a:rPr lang="en-US">
                    <a:noFill/>
                  </a:rPr>
                  <a:t> </a:t>
                </a:r>
              </a:p>
            </p:txBody>
          </p:sp>
        </mc:Fallback>
      </mc:AlternateContent>
    </p:spTree>
    <p:extLst>
      <p:ext uri="{BB962C8B-B14F-4D97-AF65-F5344CB8AC3E}">
        <p14:creationId xmlns:p14="http://schemas.microsoft.com/office/powerpoint/2010/main" val="41843513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2DED-73B6-5F50-42DA-A5ADCFAB3265}"/>
              </a:ext>
            </a:extLst>
          </p:cNvPr>
          <p:cNvSpPr>
            <a:spLocks noGrp="1"/>
          </p:cNvSpPr>
          <p:nvPr>
            <p:ph type="title"/>
          </p:nvPr>
        </p:nvSpPr>
        <p:spPr/>
        <p:txBody>
          <a:bodyPr/>
          <a:lstStyle/>
          <a:p>
            <a:r>
              <a:rPr lang="en-US" dirty="0"/>
              <a:t>MBP – theories </a:t>
            </a:r>
          </a:p>
        </p:txBody>
      </p:sp>
      <p:sp>
        <p:nvSpPr>
          <p:cNvPr id="3" name="Content Placeholder 2">
            <a:extLst>
              <a:ext uri="{FF2B5EF4-FFF2-40B4-BE49-F238E27FC236}">
                <a16:creationId xmlns:a16="http://schemas.microsoft.com/office/drawing/2014/main" id="{60491974-9E16-2CAF-C2C0-1FDDCF1EA9C1}"/>
              </a:ext>
            </a:extLst>
          </p:cNvPr>
          <p:cNvSpPr>
            <a:spLocks noGrp="1"/>
          </p:cNvSpPr>
          <p:nvPr>
            <p:ph idx="1"/>
          </p:nvPr>
        </p:nvSpPr>
        <p:spPr/>
        <p:txBody>
          <a:bodyPr/>
          <a:lstStyle/>
          <a:p>
            <a:r>
              <a:rPr lang="en-US" dirty="0"/>
              <a:t>LRA, LIA, NRA</a:t>
            </a:r>
          </a:p>
          <a:p>
            <a:r>
              <a:rPr lang="en-US" dirty="0"/>
              <a:t>Term algebras (disunification)</a:t>
            </a:r>
          </a:p>
          <a:p>
            <a:r>
              <a:rPr lang="en-US" dirty="0"/>
              <a:t>Some cases with arrays</a:t>
            </a:r>
          </a:p>
          <a:p>
            <a:r>
              <a:rPr lang="en-US" dirty="0"/>
              <a:t>Bit-vectors (z3 currently bit-blasts)</a:t>
            </a:r>
          </a:p>
          <a:p>
            <a:endParaRPr lang="en-US" dirty="0"/>
          </a:p>
        </p:txBody>
      </p:sp>
    </p:spTree>
    <p:extLst>
      <p:ext uri="{BB962C8B-B14F-4D97-AF65-F5344CB8AC3E}">
        <p14:creationId xmlns:p14="http://schemas.microsoft.com/office/powerpoint/2010/main" val="3188046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B40CE-5C7E-9CAC-662D-253A005C3D6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ADB49B5-AF86-F5E9-3D37-161F8EF8BBCA}"/>
              </a:ext>
            </a:extLst>
          </p:cNvPr>
          <p:cNvPicPr>
            <a:picLocks noChangeAspect="1"/>
          </p:cNvPicPr>
          <p:nvPr/>
        </p:nvPicPr>
        <p:blipFill>
          <a:blip r:embed="rId2"/>
          <a:stretch>
            <a:fillRect/>
          </a:stretch>
        </p:blipFill>
        <p:spPr>
          <a:xfrm>
            <a:off x="310852" y="543562"/>
            <a:ext cx="11570295" cy="5512083"/>
          </a:xfrm>
          <a:prstGeom prst="rect">
            <a:avLst/>
          </a:prstGeom>
        </p:spPr>
      </p:pic>
    </p:spTree>
    <p:extLst>
      <p:ext uri="{BB962C8B-B14F-4D97-AF65-F5344CB8AC3E}">
        <p14:creationId xmlns:p14="http://schemas.microsoft.com/office/powerpoint/2010/main" val="38833331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Theory Solvers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33222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Linear Programming</a:t>
            </a:r>
          </a:p>
        </p:txBody>
      </p:sp>
      <p:grpSp>
        <p:nvGrpSpPr>
          <p:cNvPr id="16" name="Group 15">
            <a:extLst>
              <a:ext uri="{FF2B5EF4-FFF2-40B4-BE49-F238E27FC236}">
                <a16:creationId xmlns:a16="http://schemas.microsoft.com/office/drawing/2014/main" id="{498813AC-68CB-E09F-0061-11AECDBA0E8F}"/>
              </a:ext>
            </a:extLst>
          </p:cNvPr>
          <p:cNvGrpSpPr/>
          <p:nvPr/>
        </p:nvGrpSpPr>
        <p:grpSpPr>
          <a:xfrm>
            <a:off x="609600" y="1555763"/>
            <a:ext cx="6860178" cy="1473592"/>
            <a:chOff x="609600" y="1555763"/>
            <a:chExt cx="6860178" cy="1473592"/>
          </a:xfrm>
        </p:grpSpPr>
        <p:pic>
          <p:nvPicPr>
            <p:cNvPr id="6" name="Picture 5">
              <a:extLst>
                <a:ext uri="{FF2B5EF4-FFF2-40B4-BE49-F238E27FC236}">
                  <a16:creationId xmlns:a16="http://schemas.microsoft.com/office/drawing/2014/main" id="{9465182D-7DA0-90E6-D9D4-35D4567CEDB1}"/>
                </a:ext>
              </a:extLst>
            </p:cNvPr>
            <p:cNvPicPr>
              <a:picLocks noChangeAspect="1"/>
            </p:cNvPicPr>
            <p:nvPr/>
          </p:nvPicPr>
          <p:blipFill>
            <a:blip r:embed="rId2"/>
            <a:stretch>
              <a:fillRect/>
            </a:stretch>
          </p:blipFill>
          <p:spPr>
            <a:xfrm>
              <a:off x="838200" y="1898015"/>
              <a:ext cx="6631578" cy="1131340"/>
            </a:xfrm>
            <a:prstGeom prst="rect">
              <a:avLst/>
            </a:prstGeom>
          </p:spPr>
        </p:pic>
        <p:sp>
          <p:nvSpPr>
            <p:cNvPr id="11" name="TextBox 10">
              <a:extLst>
                <a:ext uri="{FF2B5EF4-FFF2-40B4-BE49-F238E27FC236}">
                  <a16:creationId xmlns:a16="http://schemas.microsoft.com/office/drawing/2014/main" id="{A3CDC175-1260-C3B6-EE08-D155CF65FC37}"/>
                </a:ext>
              </a:extLst>
            </p:cNvPr>
            <p:cNvSpPr txBox="1"/>
            <p:nvPr/>
          </p:nvSpPr>
          <p:spPr>
            <a:xfrm>
              <a:off x="609600" y="1555763"/>
              <a:ext cx="1558183" cy="369332"/>
            </a:xfrm>
            <a:prstGeom prst="rect">
              <a:avLst/>
            </a:prstGeom>
            <a:noFill/>
          </p:spPr>
          <p:txBody>
            <a:bodyPr wrap="none" rtlCol="0">
              <a:spAutoFit/>
            </a:bodyPr>
            <a:lstStyle/>
            <a:p>
              <a:r>
                <a:rPr lang="en-US" b="1" dirty="0"/>
                <a:t>Input formula </a:t>
              </a:r>
            </a:p>
          </p:txBody>
        </p:sp>
      </p:grpSp>
      <p:grpSp>
        <p:nvGrpSpPr>
          <p:cNvPr id="17" name="Group 16">
            <a:extLst>
              <a:ext uri="{FF2B5EF4-FFF2-40B4-BE49-F238E27FC236}">
                <a16:creationId xmlns:a16="http://schemas.microsoft.com/office/drawing/2014/main" id="{347CC796-E6AB-97AA-18BD-9F7B01825636}"/>
              </a:ext>
            </a:extLst>
          </p:cNvPr>
          <p:cNvGrpSpPr/>
          <p:nvPr/>
        </p:nvGrpSpPr>
        <p:grpSpPr>
          <a:xfrm>
            <a:off x="609599" y="3163113"/>
            <a:ext cx="6078023" cy="1535385"/>
            <a:chOff x="609599" y="3163113"/>
            <a:chExt cx="6078023" cy="153538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3DD362-500B-4BAE-F71A-4F4B24282A5D}"/>
                    </a:ext>
                  </a:extLst>
                </p:cNvPr>
                <p:cNvSpPr txBox="1"/>
                <p:nvPr/>
              </p:nvSpPr>
              <p:spPr>
                <a:xfrm>
                  <a:off x="838200" y="3498169"/>
                  <a:ext cx="5849422" cy="1200329"/>
                </a:xfrm>
                <a:prstGeom prst="rect">
                  <a:avLst/>
                </a:prstGeom>
                <a:noFill/>
              </p:spPr>
              <p:txBody>
                <a:bodyPr wrap="none"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r>
                        <a:rPr lang="en-US" sz="2400" b="0" i="1" smtClean="0">
                          <a:latin typeface="Cambria Math" panose="02040503050406030204" pitchFamily="18" charset="0"/>
                        </a:rPr>
                        <m:t>𝑦</m:t>
                      </m:r>
                      <m:r>
                        <a:rPr lang="en-US" sz="2400" b="0" i="1" smtClean="0">
                          <a:latin typeface="Cambria Math" panose="02040503050406030204" pitchFamily="18" charset="0"/>
                        </a:rPr>
                        <m:t> </m:t>
                      </m:r>
                    </m:oMath>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≥0, </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≥6</m:t>
                            </m:r>
                          </m:e>
                        </m:d>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&gt;4</m:t>
                            </m:r>
                          </m:e>
                        </m:d>
                      </m:oMath>
                    </m:oMathPara>
                  </a14:m>
                  <a:endParaRPr lang="en-US" sz="2400" dirty="0"/>
                </a:p>
              </p:txBody>
            </p:sp>
          </mc:Choice>
          <mc:Fallback xmlns="">
            <p:sp>
              <p:nvSpPr>
                <p:cNvPr id="7" name="TextBox 6">
                  <a:extLst>
                    <a:ext uri="{FF2B5EF4-FFF2-40B4-BE49-F238E27FC236}">
                      <a16:creationId xmlns:a16="http://schemas.microsoft.com/office/drawing/2014/main" id="{033DD362-500B-4BAE-F71A-4F4B24282A5D}"/>
                    </a:ext>
                  </a:extLst>
                </p:cNvPr>
                <p:cNvSpPr txBox="1">
                  <a:spLocks noRot="1" noChangeAspect="1" noMove="1" noResize="1" noEditPoints="1" noAdjustHandles="1" noChangeArrowheads="1" noChangeShapeType="1" noTextEdit="1"/>
                </p:cNvSpPr>
                <p:nvPr/>
              </p:nvSpPr>
              <p:spPr>
                <a:xfrm>
                  <a:off x="838200" y="3498169"/>
                  <a:ext cx="5849422" cy="1200329"/>
                </a:xfrm>
                <a:prstGeom prst="rect">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89469829-5E5B-E068-B74C-D968E3F59F05}"/>
                </a:ext>
              </a:extLst>
            </p:cNvPr>
            <p:cNvSpPr txBox="1"/>
            <p:nvPr/>
          </p:nvSpPr>
          <p:spPr>
            <a:xfrm>
              <a:off x="609599" y="3163113"/>
              <a:ext cx="2401107" cy="369332"/>
            </a:xfrm>
            <a:prstGeom prst="rect">
              <a:avLst/>
            </a:prstGeom>
            <a:noFill/>
          </p:spPr>
          <p:txBody>
            <a:bodyPr wrap="none" rtlCol="0">
              <a:spAutoFit/>
            </a:bodyPr>
            <a:lstStyle/>
            <a:p>
              <a:r>
                <a:rPr lang="en-US" b="1" dirty="0"/>
                <a:t>Internal representation</a:t>
              </a:r>
            </a:p>
          </p:txBody>
        </p:sp>
      </p:grpSp>
      <p:grpSp>
        <p:nvGrpSpPr>
          <p:cNvPr id="18" name="Group 17">
            <a:extLst>
              <a:ext uri="{FF2B5EF4-FFF2-40B4-BE49-F238E27FC236}">
                <a16:creationId xmlns:a16="http://schemas.microsoft.com/office/drawing/2014/main" id="{C208DFE5-2FB3-80A8-6D72-51E880CE6ADC}"/>
              </a:ext>
            </a:extLst>
          </p:cNvPr>
          <p:cNvGrpSpPr/>
          <p:nvPr/>
        </p:nvGrpSpPr>
        <p:grpSpPr>
          <a:xfrm>
            <a:off x="609598" y="4920528"/>
            <a:ext cx="3632789" cy="1572347"/>
            <a:chOff x="609598" y="4920528"/>
            <a:chExt cx="3632789" cy="157234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9EE5029-39ED-1A7F-516C-A3349B375E09}"/>
                    </a:ext>
                  </a:extLst>
                </p:cNvPr>
                <p:cNvSpPr txBox="1"/>
                <p:nvPr/>
              </p:nvSpPr>
              <p:spPr>
                <a:xfrm>
                  <a:off x="874734" y="5292546"/>
                  <a:ext cx="3367653"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r>
                          <a:rPr lang="en-US" sz="2400" b="0" i="1" smtClean="0">
                            <a:latin typeface="Cambria Math" panose="02040503050406030204" pitchFamily="18" charset="0"/>
                          </a:rPr>
                          <m:t>𝑦</m:t>
                        </m:r>
                      </m:oMath>
                    </m:oMathPara>
                  </a14:m>
                  <a:endParaRPr lang="en-US" sz="2400" b="0" dirty="0"/>
                </a:p>
                <a:p>
                  <a:endParaRPr lang="en-US" sz="2400" b="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=0</m:t>
                        </m:r>
                      </m:oMath>
                    </m:oMathPara>
                  </a14:m>
                  <a:endParaRPr lang="en-US" sz="2400" b="0" dirty="0"/>
                </a:p>
              </p:txBody>
            </p:sp>
          </mc:Choice>
          <mc:Fallback xmlns="">
            <p:sp>
              <p:nvSpPr>
                <p:cNvPr id="8" name="TextBox 7">
                  <a:extLst>
                    <a:ext uri="{FF2B5EF4-FFF2-40B4-BE49-F238E27FC236}">
                      <a16:creationId xmlns:a16="http://schemas.microsoft.com/office/drawing/2014/main" id="{99EE5029-39ED-1A7F-516C-A3349B375E09}"/>
                    </a:ext>
                  </a:extLst>
                </p:cNvPr>
                <p:cNvSpPr txBox="1">
                  <a:spLocks noRot="1" noChangeAspect="1" noMove="1" noResize="1" noEditPoints="1" noAdjustHandles="1" noChangeArrowheads="1" noChangeShapeType="1" noTextEdit="1"/>
                </p:cNvSpPr>
                <p:nvPr/>
              </p:nvSpPr>
              <p:spPr>
                <a:xfrm>
                  <a:off x="874734" y="5292546"/>
                  <a:ext cx="3367653" cy="1200329"/>
                </a:xfrm>
                <a:prstGeom prst="rect">
                  <a:avLst/>
                </a:prstGeom>
                <a:blipFill>
                  <a:blip r:embed="rId4"/>
                  <a:stretch>
                    <a:fillRect b="-355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A3D024F-90D9-BD27-5450-D8C73A90C1A6}"/>
                </a:ext>
              </a:extLst>
            </p:cNvPr>
            <p:cNvSpPr txBox="1"/>
            <p:nvPr/>
          </p:nvSpPr>
          <p:spPr>
            <a:xfrm>
              <a:off x="609598" y="4920528"/>
              <a:ext cx="2580322" cy="369332"/>
            </a:xfrm>
            <a:prstGeom prst="rect">
              <a:avLst/>
            </a:prstGeom>
            <a:noFill/>
          </p:spPr>
          <p:txBody>
            <a:bodyPr wrap="none" rtlCol="0">
              <a:spAutoFit/>
            </a:bodyPr>
            <a:lstStyle/>
            <a:p>
              <a:r>
                <a:rPr lang="en-US" b="1" dirty="0"/>
                <a:t>Initial tableau and values</a:t>
              </a:r>
            </a:p>
          </p:txBody>
        </p:sp>
      </p:grpSp>
      <p:grpSp>
        <p:nvGrpSpPr>
          <p:cNvPr id="19" name="Group 18">
            <a:extLst>
              <a:ext uri="{FF2B5EF4-FFF2-40B4-BE49-F238E27FC236}">
                <a16:creationId xmlns:a16="http://schemas.microsoft.com/office/drawing/2014/main" id="{50D80202-17CB-9670-4C75-CBAB7187C279}"/>
              </a:ext>
            </a:extLst>
          </p:cNvPr>
          <p:cNvGrpSpPr/>
          <p:nvPr/>
        </p:nvGrpSpPr>
        <p:grpSpPr>
          <a:xfrm>
            <a:off x="7570479" y="1947556"/>
            <a:ext cx="3904832" cy="1081799"/>
            <a:chOff x="7570479" y="1947556"/>
            <a:chExt cx="3904832" cy="1081799"/>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B116DCE-5CA2-A395-D45F-418A8824063E}"/>
                    </a:ext>
                  </a:extLst>
                </p:cNvPr>
                <p:cNvSpPr txBox="1"/>
                <p:nvPr/>
              </p:nvSpPr>
              <p:spPr>
                <a:xfrm>
                  <a:off x="8564899" y="2567690"/>
                  <a:ext cx="2910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rPr>
                          <m:t>≥0, </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1</m:t>
                            </m:r>
                          </m:sub>
                        </m:sSub>
                        <m:r>
                          <a:rPr lang="en-US" sz="2400" i="1">
                            <a:latin typeface="Cambria Math" panose="02040503050406030204" pitchFamily="18" charset="0"/>
                          </a:rPr>
                          <m:t>≤2, </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1</m:t>
                            </m:r>
                          </m:sub>
                        </m:sSub>
                        <m:r>
                          <a:rPr lang="en-US" sz="2400" i="1">
                            <a:latin typeface="Cambria Math" panose="02040503050406030204" pitchFamily="18" charset="0"/>
                          </a:rPr>
                          <m:t>≥2</m:t>
                        </m:r>
                      </m:oMath>
                    </m:oMathPara>
                  </a14:m>
                  <a:endParaRPr lang="en-US" sz="2400" dirty="0"/>
                </a:p>
              </p:txBody>
            </p:sp>
          </mc:Choice>
          <mc:Fallback xmlns="">
            <p:sp>
              <p:nvSpPr>
                <p:cNvPr id="9" name="TextBox 8">
                  <a:extLst>
                    <a:ext uri="{FF2B5EF4-FFF2-40B4-BE49-F238E27FC236}">
                      <a16:creationId xmlns:a16="http://schemas.microsoft.com/office/drawing/2014/main" id="{8B116DCE-5CA2-A395-D45F-418A8824063E}"/>
                    </a:ext>
                  </a:extLst>
                </p:cNvPr>
                <p:cNvSpPr txBox="1">
                  <a:spLocks noRot="1" noChangeAspect="1" noMove="1" noResize="1" noEditPoints="1" noAdjustHandles="1" noChangeArrowheads="1" noChangeShapeType="1" noTextEdit="1"/>
                </p:cNvSpPr>
                <p:nvPr/>
              </p:nvSpPr>
              <p:spPr>
                <a:xfrm>
                  <a:off x="8564899" y="2567690"/>
                  <a:ext cx="2910412" cy="461665"/>
                </a:xfrm>
                <a:prstGeom prst="rect">
                  <a:avLst/>
                </a:prstGeom>
                <a:blipFill>
                  <a:blip r:embed="rId5"/>
                  <a:stretch>
                    <a:fillRect b="-131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E672C523-989D-A410-FEA9-7F3A452D8634}"/>
                </a:ext>
              </a:extLst>
            </p:cNvPr>
            <p:cNvSpPr txBox="1"/>
            <p:nvPr/>
          </p:nvSpPr>
          <p:spPr>
            <a:xfrm>
              <a:off x="7570479" y="1947556"/>
              <a:ext cx="2893677" cy="369332"/>
            </a:xfrm>
            <a:prstGeom prst="rect">
              <a:avLst/>
            </a:prstGeom>
            <a:noFill/>
          </p:spPr>
          <p:txBody>
            <a:bodyPr wrap="none" rtlCol="0">
              <a:spAutoFit/>
            </a:bodyPr>
            <a:lstStyle/>
            <a:p>
              <a:r>
                <a:rPr lang="en-US" b="1" dirty="0"/>
                <a:t>Bounds added during search</a:t>
              </a:r>
            </a:p>
          </p:txBody>
        </p:sp>
      </p:grpSp>
      <p:grpSp>
        <p:nvGrpSpPr>
          <p:cNvPr id="20" name="Group 19">
            <a:extLst>
              <a:ext uri="{FF2B5EF4-FFF2-40B4-BE49-F238E27FC236}">
                <a16:creationId xmlns:a16="http://schemas.microsoft.com/office/drawing/2014/main" id="{DF45FFC0-1A45-BCD3-8A4D-FF0983B2DC67}"/>
              </a:ext>
            </a:extLst>
          </p:cNvPr>
          <p:cNvGrpSpPr/>
          <p:nvPr/>
        </p:nvGrpSpPr>
        <p:grpSpPr>
          <a:xfrm>
            <a:off x="7642577" y="3530959"/>
            <a:ext cx="4260141" cy="1840432"/>
            <a:chOff x="7642577" y="3530959"/>
            <a:chExt cx="4260141" cy="1840432"/>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7EFF61-E3CE-2357-891E-158650FDD73D}"/>
                    </a:ext>
                  </a:extLst>
                </p:cNvPr>
                <p:cNvSpPr txBox="1"/>
                <p:nvPr/>
              </p:nvSpPr>
              <p:spPr>
                <a:xfrm>
                  <a:off x="7642577" y="4171062"/>
                  <a:ext cx="4260141"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 </m:t>
                      </m:r>
                      <m:r>
                        <a:rPr lang="en-US" sz="2400" b="0" i="1" smtClean="0">
                          <a:latin typeface="Cambria Math" panose="02040503050406030204" pitchFamily="18" charset="0"/>
                        </a:rPr>
                        <m:t>𝑦</m:t>
                      </m:r>
                      <m:r>
                        <a:rPr lang="en-US" sz="2400" b="0" i="1" smtClean="0">
                          <a:latin typeface="Cambria Math" panose="02040503050406030204" pitchFamily="18" charset="0"/>
                        </a:rPr>
                        <m:t>=2, </m:t>
                      </m:r>
                      <m:r>
                        <a:rPr lang="en-US" sz="2400" b="0" i="1" smtClean="0">
                          <a:latin typeface="Cambria Math" panose="02040503050406030204" pitchFamily="18" charset="0"/>
                        </a:rPr>
                        <m:t>𝑥</m:t>
                      </m:r>
                      <m:r>
                        <a:rPr lang="en-US" sz="2400" b="0" i="1" smtClean="0">
                          <a:latin typeface="Cambria Math" panose="02040503050406030204" pitchFamily="18" charset="0"/>
                        </a:rPr>
                        <m:t>=0,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=4</m:t>
                      </m:r>
                    </m:oMath>
                  </a14:m>
                  <a:endParaRPr lang="en-US" sz="2400" dirty="0"/>
                </a:p>
              </p:txBody>
            </p:sp>
          </mc:Choice>
          <mc:Fallback xmlns="">
            <p:sp>
              <p:nvSpPr>
                <p:cNvPr id="10" name="TextBox 9">
                  <a:extLst>
                    <a:ext uri="{FF2B5EF4-FFF2-40B4-BE49-F238E27FC236}">
                      <a16:creationId xmlns:a16="http://schemas.microsoft.com/office/drawing/2014/main" id="{0D7EFF61-E3CE-2357-891E-158650FDD73D}"/>
                    </a:ext>
                  </a:extLst>
                </p:cNvPr>
                <p:cNvSpPr txBox="1">
                  <a:spLocks noRot="1" noChangeAspect="1" noMove="1" noResize="1" noEditPoints="1" noAdjustHandles="1" noChangeArrowheads="1" noChangeShapeType="1" noTextEdit="1"/>
                </p:cNvSpPr>
                <p:nvPr/>
              </p:nvSpPr>
              <p:spPr>
                <a:xfrm>
                  <a:off x="7642577" y="4171062"/>
                  <a:ext cx="4260141" cy="1200329"/>
                </a:xfrm>
                <a:prstGeom prst="rect">
                  <a:avLst/>
                </a:prstGeom>
                <a:blipFill>
                  <a:blip r:embed="rId6"/>
                  <a:stretch>
                    <a:fillRect b="-355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52FEFEA9-A027-65C8-F26B-EC21E2E303C8}"/>
                </a:ext>
              </a:extLst>
            </p:cNvPr>
            <p:cNvSpPr txBox="1"/>
            <p:nvPr/>
          </p:nvSpPr>
          <p:spPr>
            <a:xfrm>
              <a:off x="7642577" y="3530959"/>
              <a:ext cx="4159793" cy="369332"/>
            </a:xfrm>
            <a:prstGeom prst="rect">
              <a:avLst/>
            </a:prstGeom>
            <a:noFill/>
          </p:spPr>
          <p:txBody>
            <a:bodyPr wrap="none" rtlCol="0">
              <a:spAutoFit/>
            </a:bodyPr>
            <a:lstStyle/>
            <a:p>
              <a:r>
                <a:rPr lang="en-US" b="1" dirty="0"/>
                <a:t>Pivot and change values to satisfy bounds</a:t>
              </a:r>
            </a:p>
          </p:txBody>
        </p:sp>
      </p:grpSp>
    </p:spTree>
    <p:extLst>
      <p:ext uri="{BB962C8B-B14F-4D97-AF65-F5344CB8AC3E}">
        <p14:creationId xmlns:p14="http://schemas.microsoft.com/office/powerpoint/2010/main" val="43128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3"/>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95692"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e>
                        </m:ba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95692" cy="337336"/>
                </a:xfrm>
                <a:prstGeom prst="rect">
                  <a:avLst/>
                </a:prstGeom>
                <a:blipFill>
                  <a:blip r:embed="rId4"/>
                  <a:stretch>
                    <a:fillRect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18503" cy="276999"/>
                </a:xfrm>
                <a:prstGeom prst="rect">
                  <a:avLst/>
                </a:prstGeom>
                <a:blipFill>
                  <a:blip r:embed="rId5"/>
                  <a:stretch>
                    <a:fillRect l="-4902" r="-7843" b="-26667"/>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6"/>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7"/>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8"/>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9"/>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dirty="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A595F6-32B0-D7EE-9044-27EB579A7281}"/>
                  </a:ext>
                </a:extLst>
              </p:cNvPr>
              <p:cNvSpPr txBox="1"/>
              <p:nvPr/>
            </p:nvSpPr>
            <p:spPr>
              <a:xfrm>
                <a:off x="841008" y="1986265"/>
                <a:ext cx="1552257" cy="1477328"/>
              </a:xfrm>
              <a:prstGeom prst="rect">
                <a:avLst/>
              </a:prstGeom>
              <a:noFill/>
            </p:spPr>
            <p:txBody>
              <a:bodyPr wrap="square">
                <a:spAutoFit/>
              </a:bodyPr>
              <a:lstStyle/>
              <a:p>
                <a:endParaRPr lang="en-US" dirty="0"/>
              </a:p>
              <a:p>
                <a:r>
                  <a:rPr lang="en-US" dirty="0"/>
                  <a:t>Unit Cube fits </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m:t>
                    </m:r>
                  </m:oMath>
                </a14:m>
                <a:r>
                  <a:rPr lang="en-US" dirty="0"/>
                  <a:t> Integer solutions are guaranteed</a:t>
                </a:r>
              </a:p>
            </p:txBody>
          </p:sp>
        </mc:Choice>
        <mc:Fallback xmlns="">
          <p:sp>
            <p:nvSpPr>
              <p:cNvPr id="4" name="TextBox 3">
                <a:extLst>
                  <a:ext uri="{FF2B5EF4-FFF2-40B4-BE49-F238E27FC236}">
                    <a16:creationId xmlns:a16="http://schemas.microsoft.com/office/drawing/2014/main" id="{F0A595F6-32B0-D7EE-9044-27EB579A7281}"/>
                  </a:ext>
                </a:extLst>
              </p:cNvPr>
              <p:cNvSpPr txBox="1">
                <a:spLocks noRot="1" noChangeAspect="1" noMove="1" noResize="1" noEditPoints="1" noAdjustHandles="1" noChangeArrowheads="1" noChangeShapeType="1" noTextEdit="1"/>
              </p:cNvSpPr>
              <p:nvPr/>
            </p:nvSpPr>
            <p:spPr>
              <a:xfrm>
                <a:off x="841008" y="1986265"/>
                <a:ext cx="1552257" cy="1477328"/>
              </a:xfrm>
              <a:prstGeom prst="rect">
                <a:avLst/>
              </a:prstGeom>
              <a:blipFill>
                <a:blip r:embed="rId2"/>
                <a:stretch>
                  <a:fillRect l="-3529" b="-57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6CE958E-77B7-7C82-6D57-C2C69D7200B7}"/>
              </a:ext>
            </a:extLst>
          </p:cNvPr>
          <p:cNvSpPr txBox="1"/>
          <p:nvPr/>
        </p:nvSpPr>
        <p:spPr>
          <a:xfrm>
            <a:off x="6227200" y="1628831"/>
            <a:ext cx="1000708" cy="369332"/>
          </a:xfrm>
          <a:prstGeom prst="rect">
            <a:avLst/>
          </a:prstGeom>
          <a:noFill/>
        </p:spPr>
        <p:txBody>
          <a:bodyPr wrap="square">
            <a:spAutoFit/>
          </a:bodyPr>
          <a:lstStyle/>
          <a:p>
            <a:pPr algn="ctr"/>
            <a:r>
              <a:rPr lang="en-US" dirty="0"/>
              <a:t>GCD test</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864D95-FE9E-03DA-4F1D-2DB4F2D08704}"/>
                  </a:ext>
                </a:extLst>
              </p:cNvPr>
              <p:cNvSpPr txBox="1"/>
              <p:nvPr/>
            </p:nvSpPr>
            <p:spPr>
              <a:xfrm>
                <a:off x="7227908" y="2179167"/>
                <a:ext cx="3780470" cy="923330"/>
              </a:xfrm>
              <a:prstGeom prst="rect">
                <a:avLst/>
              </a:prstGeom>
              <a:noFill/>
            </p:spPr>
            <p:txBody>
              <a:bodyPr wrap="square">
                <a:spAutoFit/>
              </a:bodyPr>
              <a:lstStyle/>
              <a:p>
                <a:pPr algn="ctr"/>
                <a:r>
                  <a:rPr lang="en-US" dirty="0"/>
                  <a:t>5 + 3y + 6z = 0</a:t>
                </a:r>
              </a:p>
              <a:p>
                <a:pPr algn="ctr"/>
                <a:endParaRPr lang="en-US" dirty="0"/>
              </a:p>
              <a:p>
                <a:pPr algn="ctr"/>
                <a:r>
                  <a:rPr lang="en-US" dirty="0"/>
                  <a:t>Has no integer solution because 3</a:t>
                </a:r>
                <a14:m>
                  <m:oMath xmlns:m="http://schemas.openxmlformats.org/officeDocument/2006/math">
                    <m:r>
                      <a:rPr lang="en-US" b="0" i="0" dirty="0" smtClean="0">
                        <a:latin typeface="Cambria Math" panose="02040503050406030204" pitchFamily="18" charset="0"/>
                      </a:rPr>
                      <m:t> </m:t>
                    </m:r>
                    <m:r>
                      <a:rPr lang="en-US" b="0" i="1" dirty="0" smtClean="0">
                        <a:latin typeface="Cambria Math" panose="02040503050406030204" pitchFamily="18" charset="0"/>
                      </a:rPr>
                      <m:t>⊥</m:t>
                    </m:r>
                  </m:oMath>
                </a14:m>
                <a:r>
                  <a:rPr lang="en-US" dirty="0"/>
                  <a:t> 5</a:t>
                </a:r>
              </a:p>
            </p:txBody>
          </p:sp>
        </mc:Choice>
        <mc:Fallback xmlns="">
          <p:sp>
            <p:nvSpPr>
              <p:cNvPr id="16" name="TextBox 15">
                <a:extLst>
                  <a:ext uri="{FF2B5EF4-FFF2-40B4-BE49-F238E27FC236}">
                    <a16:creationId xmlns:a16="http://schemas.microsoft.com/office/drawing/2014/main" id="{C9864D95-FE9E-03DA-4F1D-2DB4F2D08704}"/>
                  </a:ext>
                </a:extLst>
              </p:cNvPr>
              <p:cNvSpPr txBox="1">
                <a:spLocks noRot="1" noChangeAspect="1" noMove="1" noResize="1" noEditPoints="1" noAdjustHandles="1" noChangeArrowheads="1" noChangeShapeType="1" noTextEdit="1"/>
              </p:cNvSpPr>
              <p:nvPr/>
            </p:nvSpPr>
            <p:spPr>
              <a:xfrm>
                <a:off x="7227908" y="2179167"/>
                <a:ext cx="3780470" cy="923330"/>
              </a:xfrm>
              <a:prstGeom prst="rect">
                <a:avLst/>
              </a:prstGeom>
              <a:blipFill>
                <a:blip r:embed="rId3"/>
                <a:stretch>
                  <a:fillRect l="-323" t="-3289"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DB4CB9F-8EB3-3D3D-F82F-8227284F550A}"/>
                  </a:ext>
                </a:extLst>
              </p:cNvPr>
              <p:cNvSpPr txBox="1"/>
              <p:nvPr/>
            </p:nvSpPr>
            <p:spPr>
              <a:xfrm>
                <a:off x="1054638" y="4722876"/>
                <a:ext cx="4249104" cy="1754326"/>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𝐿𝑃</m:t>
                    </m:r>
                    <m:r>
                      <a:rPr lang="en-US" b="0" i="1" smtClean="0">
                        <a:latin typeface="Cambria Math" panose="02040503050406030204" pitchFamily="18" charset="0"/>
                      </a:rPr>
                      <m:t> </m:t>
                    </m:r>
                    <m:r>
                      <a:rPr lang="en-US" b="0" i="1" smtClean="0">
                        <a:latin typeface="Cambria Math" panose="02040503050406030204" pitchFamily="18" charset="0"/>
                      </a:rPr>
                      <m:t>𝑠𝑜𝑙𝑣𝑒𝑟</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≔1.5</m:t>
                    </m:r>
                  </m:oMath>
                </a14:m>
                <a:endParaRPr lang="en-US" b="0" dirty="0"/>
              </a:p>
              <a:p>
                <a:endParaRPr lang="en-US" dirty="0"/>
              </a:p>
              <a:p>
                <a:r>
                  <a:rPr lang="en-US" b="0" dirty="0"/>
                  <a:t>Create case split: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endParaRPr lang="en-US" b="0" dirty="0"/>
              </a:p>
              <a:p>
                <a:endParaRPr lang="en-US" b="0" dirty="0"/>
              </a:p>
              <a:p>
                <a:r>
                  <a:rPr lang="en-US" dirty="0"/>
                  <a:t>Z3 knows </a:t>
                </a:r>
                <a:r>
                  <a:rPr lang="en-US" b="0" dirty="0"/>
                  <a:t>: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≥2</m:t>
                    </m:r>
                  </m:oMath>
                </a14:m>
                <a:endParaRPr lang="en-US" b="0" dirty="0"/>
              </a:p>
              <a:p>
                <a:pPr algn="ctr"/>
                <a:endParaRPr lang="en-US" dirty="0"/>
              </a:p>
            </p:txBody>
          </p:sp>
        </mc:Choice>
        <mc:Fallback xmlns="">
          <p:sp>
            <p:nvSpPr>
              <p:cNvPr id="20" name="TextBox 19">
                <a:extLst>
                  <a:ext uri="{FF2B5EF4-FFF2-40B4-BE49-F238E27FC236}">
                    <a16:creationId xmlns:a16="http://schemas.microsoft.com/office/drawing/2014/main" id="{8DB4CB9F-8EB3-3D3D-F82F-8227284F550A}"/>
                  </a:ext>
                </a:extLst>
              </p:cNvPr>
              <p:cNvSpPr txBox="1">
                <a:spLocks noRot="1" noChangeAspect="1" noMove="1" noResize="1" noEditPoints="1" noAdjustHandles="1" noChangeArrowheads="1" noChangeShapeType="1" noTextEdit="1"/>
              </p:cNvSpPr>
              <p:nvPr/>
            </p:nvSpPr>
            <p:spPr>
              <a:xfrm>
                <a:off x="1054638" y="4722876"/>
                <a:ext cx="4249104" cy="1754326"/>
              </a:xfrm>
              <a:prstGeom prst="rect">
                <a:avLst/>
              </a:prstGeom>
              <a:blipFill>
                <a:blip r:embed="rId4"/>
                <a:stretch>
                  <a:fillRect l="-114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E9100495-E635-241A-E7B3-3F1BAC2171EC}"/>
              </a:ext>
            </a:extLst>
          </p:cNvPr>
          <p:cNvCxnSpPr/>
          <p:nvPr/>
        </p:nvCxnSpPr>
        <p:spPr>
          <a:xfrm>
            <a:off x="2687438" y="3716307"/>
            <a:ext cx="23858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D1D748DF-21F9-544E-A1B4-22402D6E2799}"/>
              </a:ext>
            </a:extLst>
          </p:cNvPr>
          <p:cNvCxnSpPr>
            <a:cxnSpLocks/>
          </p:cNvCxnSpPr>
          <p:nvPr/>
        </p:nvCxnSpPr>
        <p:spPr>
          <a:xfrm flipV="1">
            <a:off x="2687438" y="1654248"/>
            <a:ext cx="0" cy="20671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DA797548-EC68-40E6-1FFC-EE9C9B1E1C6A}"/>
              </a:ext>
            </a:extLst>
          </p:cNvPr>
          <p:cNvCxnSpPr/>
          <p:nvPr/>
        </p:nvCxnSpPr>
        <p:spPr>
          <a:xfrm flipV="1">
            <a:off x="2929175" y="1745236"/>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BFAE66-BAE4-0C12-5AF3-752AA5F59678}"/>
              </a:ext>
            </a:extLst>
          </p:cNvPr>
          <p:cNvCxnSpPr/>
          <p:nvPr/>
        </p:nvCxnSpPr>
        <p:spPr>
          <a:xfrm flipV="1">
            <a:off x="3192434" y="1745235"/>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37126B-C48D-DAA6-A6B3-52D72DEE7242}"/>
              </a:ext>
            </a:extLst>
          </p:cNvPr>
          <p:cNvCxnSpPr/>
          <p:nvPr/>
        </p:nvCxnSpPr>
        <p:spPr>
          <a:xfrm flipV="1">
            <a:off x="3439427"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95067C-278A-4661-FB72-B472DF4C9100}"/>
              </a:ext>
            </a:extLst>
          </p:cNvPr>
          <p:cNvCxnSpPr/>
          <p:nvPr/>
        </p:nvCxnSpPr>
        <p:spPr>
          <a:xfrm flipV="1">
            <a:off x="3702186"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18F180-5FEB-2C4C-A6F4-F63EE6E670B0}"/>
              </a:ext>
            </a:extLst>
          </p:cNvPr>
          <p:cNvCxnSpPr/>
          <p:nvPr/>
        </p:nvCxnSpPr>
        <p:spPr>
          <a:xfrm flipV="1">
            <a:off x="3978610"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4A47CF-495A-7ECA-CE26-1845CD7A424D}"/>
              </a:ext>
            </a:extLst>
          </p:cNvPr>
          <p:cNvCxnSpPr/>
          <p:nvPr/>
        </p:nvCxnSpPr>
        <p:spPr>
          <a:xfrm flipV="1">
            <a:off x="4248724"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25FA0C-4AEC-E165-1A3B-83527347C68C}"/>
              </a:ext>
            </a:extLst>
          </p:cNvPr>
          <p:cNvCxnSpPr/>
          <p:nvPr/>
        </p:nvCxnSpPr>
        <p:spPr>
          <a:xfrm flipV="1">
            <a:off x="4511482" y="1745233"/>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59B7798-EB04-5D10-A3EF-4A89C1A491D2}"/>
              </a:ext>
            </a:extLst>
          </p:cNvPr>
          <p:cNvCxnSpPr>
            <a:cxnSpLocks/>
          </p:cNvCxnSpPr>
          <p:nvPr/>
        </p:nvCxnSpPr>
        <p:spPr>
          <a:xfrm flipH="1">
            <a:off x="2687438" y="345091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30812A9-7A1D-01E7-1FF1-966EEE70C773}"/>
              </a:ext>
            </a:extLst>
          </p:cNvPr>
          <p:cNvCxnSpPr>
            <a:cxnSpLocks/>
          </p:cNvCxnSpPr>
          <p:nvPr/>
        </p:nvCxnSpPr>
        <p:spPr>
          <a:xfrm flipH="1">
            <a:off x="2687438" y="3182905"/>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004A39-8A0C-67A2-FB67-480181874CBA}"/>
              </a:ext>
            </a:extLst>
          </p:cNvPr>
          <p:cNvCxnSpPr>
            <a:cxnSpLocks/>
          </p:cNvCxnSpPr>
          <p:nvPr/>
        </p:nvCxnSpPr>
        <p:spPr>
          <a:xfrm flipH="1">
            <a:off x="2687438" y="293218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E9FD5A5-5828-731E-F957-AA94BA346626}"/>
              </a:ext>
            </a:extLst>
          </p:cNvPr>
          <p:cNvCxnSpPr>
            <a:cxnSpLocks/>
          </p:cNvCxnSpPr>
          <p:nvPr/>
        </p:nvCxnSpPr>
        <p:spPr>
          <a:xfrm flipH="1">
            <a:off x="2677427" y="2687802"/>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CD2E5DD-6E34-74FE-C0A1-7ACAC683E182}"/>
              </a:ext>
            </a:extLst>
          </p:cNvPr>
          <p:cNvCxnSpPr>
            <a:cxnSpLocks/>
          </p:cNvCxnSpPr>
          <p:nvPr/>
        </p:nvCxnSpPr>
        <p:spPr>
          <a:xfrm flipH="1">
            <a:off x="2677426" y="2436671"/>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047B86-A863-6F46-B650-FC0EAC91F263}"/>
              </a:ext>
            </a:extLst>
          </p:cNvPr>
          <p:cNvCxnSpPr>
            <a:cxnSpLocks/>
          </p:cNvCxnSpPr>
          <p:nvPr/>
        </p:nvCxnSpPr>
        <p:spPr>
          <a:xfrm flipH="1">
            <a:off x="2677425" y="2179167"/>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EF39521-1345-F041-3679-AA2B37A356E1}"/>
              </a:ext>
            </a:extLst>
          </p:cNvPr>
          <p:cNvCxnSpPr>
            <a:cxnSpLocks/>
          </p:cNvCxnSpPr>
          <p:nvPr/>
        </p:nvCxnSpPr>
        <p:spPr>
          <a:xfrm flipH="1">
            <a:off x="2677424" y="1936306"/>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469795-0663-C9FB-C948-16FFD4CB3945}"/>
              </a:ext>
            </a:extLst>
          </p:cNvPr>
          <p:cNvCxnSpPr/>
          <p:nvPr/>
        </p:nvCxnSpPr>
        <p:spPr>
          <a:xfrm flipV="1">
            <a:off x="4758475" y="1745232"/>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067F49-30D2-E788-C54F-BC03EAB5E336}"/>
              </a:ext>
            </a:extLst>
          </p:cNvPr>
          <p:cNvCxnSpPr/>
          <p:nvPr/>
        </p:nvCxnSpPr>
        <p:spPr>
          <a:xfrm flipV="1">
            <a:off x="2687437" y="1616933"/>
            <a:ext cx="2128845" cy="1315256"/>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Straight Connector 40">
            <a:extLst>
              <a:ext uri="{FF2B5EF4-FFF2-40B4-BE49-F238E27FC236}">
                <a16:creationId xmlns:a16="http://schemas.microsoft.com/office/drawing/2014/main" id="{A7F041C1-FA2F-DD49-E227-E68EB74023A9}"/>
              </a:ext>
            </a:extLst>
          </p:cNvPr>
          <p:cNvCxnSpPr>
            <a:cxnSpLocks/>
          </p:cNvCxnSpPr>
          <p:nvPr/>
        </p:nvCxnSpPr>
        <p:spPr>
          <a:xfrm>
            <a:off x="2929175" y="1950641"/>
            <a:ext cx="2144111" cy="991855"/>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Straight Connector 44">
            <a:extLst>
              <a:ext uri="{FF2B5EF4-FFF2-40B4-BE49-F238E27FC236}">
                <a16:creationId xmlns:a16="http://schemas.microsoft.com/office/drawing/2014/main" id="{4E8330F6-B92D-8B0F-82DA-46E6F6E43440}"/>
              </a:ext>
            </a:extLst>
          </p:cNvPr>
          <p:cNvCxnSpPr>
            <a:cxnSpLocks/>
          </p:cNvCxnSpPr>
          <p:nvPr/>
        </p:nvCxnSpPr>
        <p:spPr>
          <a:xfrm flipV="1">
            <a:off x="2903516" y="2272604"/>
            <a:ext cx="2321524" cy="922416"/>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125A02C8-73C8-C6E6-512D-ECD78DEF949B}"/>
              </a:ext>
            </a:extLst>
          </p:cNvPr>
          <p:cNvCxnSpPr>
            <a:cxnSpLocks/>
          </p:cNvCxnSpPr>
          <p:nvPr/>
        </p:nvCxnSpPr>
        <p:spPr>
          <a:xfrm flipH="1" flipV="1">
            <a:off x="2510575" y="1986265"/>
            <a:ext cx="1572612" cy="1589444"/>
          </a:xfrm>
          <a:prstGeom prst="line">
            <a:avLst/>
          </a:prstGeom>
        </p:spPr>
        <p:style>
          <a:lnRef idx="2">
            <a:schemeClr val="accent2"/>
          </a:lnRef>
          <a:fillRef idx="0">
            <a:schemeClr val="accent2"/>
          </a:fillRef>
          <a:effectRef idx="1">
            <a:schemeClr val="accent2"/>
          </a:effectRef>
          <a:fontRef idx="minor">
            <a:schemeClr val="tx1"/>
          </a:fontRef>
        </p:style>
      </p:cxnSp>
      <p:sp>
        <p:nvSpPr>
          <p:cNvPr id="52" name="Rectangle 51">
            <a:extLst>
              <a:ext uri="{FF2B5EF4-FFF2-40B4-BE49-F238E27FC236}">
                <a16:creationId xmlns:a16="http://schemas.microsoft.com/office/drawing/2014/main" id="{1C1443B1-9A4D-AA71-8FE2-C0D7DBBBFC08}"/>
              </a:ext>
            </a:extLst>
          </p:cNvPr>
          <p:cNvSpPr/>
          <p:nvPr/>
        </p:nvSpPr>
        <p:spPr>
          <a:xfrm>
            <a:off x="3607066" y="2514642"/>
            <a:ext cx="236479" cy="25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870CCAA-F78A-AA93-4DC6-F1686F1FA7DF}"/>
              </a:ext>
            </a:extLst>
          </p:cNvPr>
          <p:cNvSpPr txBox="1"/>
          <p:nvPr/>
        </p:nvSpPr>
        <p:spPr>
          <a:xfrm>
            <a:off x="756533" y="1640075"/>
            <a:ext cx="752136" cy="369332"/>
          </a:xfrm>
          <a:prstGeom prst="rect">
            <a:avLst/>
          </a:prstGeom>
          <a:noFill/>
        </p:spPr>
        <p:txBody>
          <a:bodyPr wrap="square">
            <a:spAutoFit/>
          </a:bodyPr>
          <a:lstStyle/>
          <a:p>
            <a:pPr algn="ctr"/>
            <a:r>
              <a:rPr lang="en-US" dirty="0"/>
              <a:t>Cube</a:t>
            </a:r>
          </a:p>
        </p:txBody>
      </p:sp>
      <p:pic>
        <p:nvPicPr>
          <p:cNvPr id="11" name="Picture 10">
            <a:extLst>
              <a:ext uri="{FF2B5EF4-FFF2-40B4-BE49-F238E27FC236}">
                <a16:creationId xmlns:a16="http://schemas.microsoft.com/office/drawing/2014/main" id="{A8BA3A0E-89B7-F29F-82D2-3245B80826B5}"/>
              </a:ext>
            </a:extLst>
          </p:cNvPr>
          <p:cNvPicPr>
            <a:picLocks noChangeAspect="1"/>
          </p:cNvPicPr>
          <p:nvPr/>
        </p:nvPicPr>
        <p:blipFill>
          <a:blip r:embed="rId5"/>
          <a:stretch>
            <a:fillRect/>
          </a:stretch>
        </p:blipFill>
        <p:spPr>
          <a:xfrm>
            <a:off x="6622747" y="4330210"/>
            <a:ext cx="4753638" cy="2143424"/>
          </a:xfrm>
          <a:prstGeom prst="rect">
            <a:avLst/>
          </a:prstGeom>
        </p:spPr>
      </p:pic>
      <p:sp>
        <p:nvSpPr>
          <p:cNvPr id="14" name="TextBox 13">
            <a:extLst>
              <a:ext uri="{FF2B5EF4-FFF2-40B4-BE49-F238E27FC236}">
                <a16:creationId xmlns:a16="http://schemas.microsoft.com/office/drawing/2014/main" id="{6B53DA0C-B769-95E9-B9AF-9A71379549A7}"/>
              </a:ext>
            </a:extLst>
          </p:cNvPr>
          <p:cNvSpPr txBox="1"/>
          <p:nvPr/>
        </p:nvSpPr>
        <p:spPr>
          <a:xfrm>
            <a:off x="8207307" y="6210372"/>
            <a:ext cx="3897862" cy="369332"/>
          </a:xfrm>
          <a:prstGeom prst="rect">
            <a:avLst/>
          </a:prstGeom>
          <a:noFill/>
        </p:spPr>
        <p:txBody>
          <a:bodyPr wrap="none" rtlCol="0">
            <a:spAutoFit/>
          </a:bodyPr>
          <a:lstStyle/>
          <a:p>
            <a:r>
              <a:rPr lang="en-US" dirty="0">
                <a:solidFill>
                  <a:srgbClr val="B9B9B9"/>
                </a:solidFill>
              </a:rPr>
              <a:t>[copied from Duterte, de Moura SRI TR]</a:t>
            </a:r>
          </a:p>
        </p:txBody>
      </p:sp>
    </p:spTree>
    <p:extLst>
      <p:ext uri="{BB962C8B-B14F-4D97-AF65-F5344CB8AC3E}">
        <p14:creationId xmlns:p14="http://schemas.microsoft.com/office/powerpoint/2010/main" val="3170668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Some anecdotal experiences</a:t>
            </a:r>
          </a:p>
        </p:txBody>
      </p:sp>
    </p:spTree>
    <p:extLst>
      <p:ext uri="{BB962C8B-B14F-4D97-AF65-F5344CB8AC3E}">
        <p14:creationId xmlns:p14="http://schemas.microsoft.com/office/powerpoint/2010/main" val="28179013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xmlns="">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D07DAA-691D-CC5D-334D-98C9694BDF6B}"/>
                  </a:ext>
                </a:extLst>
              </p:cNvPr>
              <p:cNvSpPr txBox="1"/>
              <p:nvPr/>
            </p:nvSpPr>
            <p:spPr>
              <a:xfrm>
                <a:off x="413393" y="4660946"/>
                <a:ext cx="5042609" cy="1200329"/>
              </a:xfrm>
              <a:prstGeom prst="rect">
                <a:avLst/>
              </a:prstGeom>
              <a:noFill/>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b="0" i="1" dirty="0" smtClean="0">
                          <a:latin typeface="Cambria Math" panose="02040503050406030204" pitchFamily="18" charset="0"/>
                        </a:rPr>
                        <m:t>∧</m:t>
                      </m:r>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3</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−6</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0≥</m:t>
                      </m:r>
                      <m:r>
                        <a:rPr lang="en-US" i="1" dirty="0">
                          <a:latin typeface="Cambria Math" panose="02040503050406030204" pitchFamily="18" charset="0"/>
                        </a:rPr>
                        <m:t>𝑥</m:t>
                      </m:r>
                      <m:r>
                        <a:rPr lang="en-US" i="1" dirty="0">
                          <a:latin typeface="Cambria Math" panose="02040503050406030204" pitchFamily="18" charset="0"/>
                        </a:rPr>
                        <m:t>≥−2∧ 0≤ </m:t>
                      </m:r>
                      <m:r>
                        <a:rPr lang="en-US" i="1" dirty="0">
                          <a:latin typeface="Cambria Math" panose="02040503050406030204" pitchFamily="18" charset="0"/>
                        </a:rPr>
                        <m:t>𝑦</m:t>
                      </m:r>
                      <m:r>
                        <a:rPr lang="en-US" i="1" dirty="0">
                          <a:latin typeface="Cambria Math" panose="02040503050406030204" pitchFamily="18" charset="0"/>
                        </a:rPr>
                        <m:t>≤ 3⇒ </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12</m:t>
                      </m:r>
                    </m:oMath>
                  </m:oMathPara>
                </a14:m>
                <a:endParaRPr lang="en-US" dirty="0"/>
              </a:p>
            </p:txBody>
          </p:sp>
        </mc:Choice>
        <mc:Fallback xmlns="">
          <p:sp>
            <p:nvSpPr>
              <p:cNvPr id="6" name="TextBox 5">
                <a:extLst>
                  <a:ext uri="{FF2B5EF4-FFF2-40B4-BE49-F238E27FC236}">
                    <a16:creationId xmlns:a16="http://schemas.microsoft.com/office/drawing/2014/main" id="{51D07DAA-691D-CC5D-334D-98C9694BDF6B}"/>
                  </a:ext>
                </a:extLst>
              </p:cNvPr>
              <p:cNvSpPr txBox="1">
                <a:spLocks noRot="1" noChangeAspect="1" noMove="1" noResize="1" noEditPoints="1" noAdjustHandles="1" noChangeArrowheads="1" noChangeShapeType="1" noTextEdit="1"/>
              </p:cNvSpPr>
              <p:nvPr/>
            </p:nvSpPr>
            <p:spPr>
              <a:xfrm>
                <a:off x="413393" y="4660946"/>
                <a:ext cx="5042609" cy="1200329"/>
              </a:xfrm>
              <a:prstGeom prst="rect">
                <a:avLst/>
              </a:prstGeom>
              <a:blipFill>
                <a:blip r:embed="rId6"/>
                <a:stretch>
                  <a:fillRect b="-1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3D1CB6-97C5-16D0-A092-974B554AA51D}"/>
                  </a:ext>
                </a:extLst>
              </p:cNvPr>
              <p:cNvSpPr txBox="1"/>
              <p:nvPr/>
            </p:nvSpPr>
            <p:spPr>
              <a:xfrm>
                <a:off x="500340" y="2018218"/>
                <a:ext cx="5042609" cy="1200329"/>
              </a:xfrm>
              <a:prstGeom prst="rect">
                <a:avLst/>
              </a:prstGeom>
              <a:noFill/>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b="0" i="1" dirty="0" smtClean="0">
                          <a:latin typeface="Cambria Math" panose="02040503050406030204" pitchFamily="18" charset="0"/>
                        </a:rPr>
                        <m:t>∧</m:t>
                      </m:r>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3</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−6</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0≥</m:t>
                      </m:r>
                      <m:r>
                        <a:rPr lang="en-US" i="1" dirty="0">
                          <a:latin typeface="Cambria Math" panose="02040503050406030204" pitchFamily="18" charset="0"/>
                        </a:rPr>
                        <m:t>𝑥</m:t>
                      </m:r>
                      <m:r>
                        <a:rPr lang="en-US" i="1" dirty="0">
                          <a:latin typeface="Cambria Math" panose="02040503050406030204" pitchFamily="18" charset="0"/>
                        </a:rPr>
                        <m:t>≥−2∧ 0≤ </m:t>
                      </m:r>
                      <m:r>
                        <a:rPr lang="en-US" i="1" dirty="0">
                          <a:latin typeface="Cambria Math" panose="02040503050406030204" pitchFamily="18" charset="0"/>
                        </a:rPr>
                        <m:t>𝑦</m:t>
                      </m:r>
                      <m:r>
                        <a:rPr lang="en-US" i="1" dirty="0">
                          <a:latin typeface="Cambria Math" panose="02040503050406030204" pitchFamily="18" charset="0"/>
                        </a:rPr>
                        <m:t>≤ 3⇒ </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12</m:t>
                      </m:r>
                    </m:oMath>
                  </m:oMathPara>
                </a14:m>
                <a:endParaRPr lang="en-US" dirty="0"/>
              </a:p>
            </p:txBody>
          </p:sp>
        </mc:Choice>
        <mc:Fallback xmlns="">
          <p:sp>
            <p:nvSpPr>
              <p:cNvPr id="7" name="TextBox 6">
                <a:extLst>
                  <a:ext uri="{FF2B5EF4-FFF2-40B4-BE49-F238E27FC236}">
                    <a16:creationId xmlns:a16="http://schemas.microsoft.com/office/drawing/2014/main" id="{653D1CB6-97C5-16D0-A092-974B554AA51D}"/>
                  </a:ext>
                </a:extLst>
              </p:cNvPr>
              <p:cNvSpPr txBox="1">
                <a:spLocks noRot="1" noChangeAspect="1" noMove="1" noResize="1" noEditPoints="1" noAdjustHandles="1" noChangeArrowheads="1" noChangeShapeType="1" noTextEdit="1"/>
              </p:cNvSpPr>
              <p:nvPr/>
            </p:nvSpPr>
            <p:spPr>
              <a:xfrm>
                <a:off x="500340" y="2018218"/>
                <a:ext cx="5042609" cy="1200329"/>
              </a:xfrm>
              <a:prstGeom prst="rect">
                <a:avLst/>
              </a:prstGeom>
              <a:blipFill>
                <a:blip r:embed="rId7"/>
                <a:stretch>
                  <a:fillRect b="-152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02F2F6D-3E7A-7769-C0DF-C51232A0CF65}"/>
              </a:ext>
            </a:extLst>
          </p:cNvPr>
          <p:cNvSpPr txBox="1"/>
          <p:nvPr/>
        </p:nvSpPr>
        <p:spPr>
          <a:xfrm>
            <a:off x="3360201" y="3501377"/>
            <a:ext cx="2550698" cy="369332"/>
          </a:xfrm>
          <a:prstGeom prst="rect">
            <a:avLst/>
          </a:prstGeom>
          <a:noFill/>
        </p:spPr>
        <p:txBody>
          <a:bodyPr wrap="none" rtlCol="0">
            <a:spAutoFit/>
          </a:bodyPr>
          <a:lstStyle/>
          <a:p>
            <a:r>
              <a:rPr lang="en-US" dirty="0"/>
              <a:t>Based on implied bounds</a:t>
            </a:r>
          </a:p>
        </p:txBody>
      </p:sp>
      <p:sp>
        <p:nvSpPr>
          <p:cNvPr id="13" name="TextBox 12">
            <a:extLst>
              <a:ext uri="{FF2B5EF4-FFF2-40B4-BE49-F238E27FC236}">
                <a16:creationId xmlns:a16="http://schemas.microsoft.com/office/drawing/2014/main" id="{2D4A54A7-3A93-DB69-7144-031BE14AE256}"/>
              </a:ext>
            </a:extLst>
          </p:cNvPr>
          <p:cNvSpPr txBox="1"/>
          <p:nvPr/>
        </p:nvSpPr>
        <p:spPr>
          <a:xfrm>
            <a:off x="2864789" y="6188804"/>
            <a:ext cx="3117585" cy="369332"/>
          </a:xfrm>
          <a:prstGeom prst="rect">
            <a:avLst/>
          </a:prstGeom>
          <a:noFill/>
        </p:spPr>
        <p:txBody>
          <a:bodyPr wrap="none" rtlCol="0">
            <a:spAutoFit/>
          </a:bodyPr>
          <a:lstStyle/>
          <a:p>
            <a:r>
              <a:rPr lang="en-US" dirty="0"/>
              <a:t>Based on current values for </a:t>
            </a:r>
            <a:r>
              <a:rPr lang="en-US" i="1" dirty="0"/>
              <a:t>x, y</a:t>
            </a:r>
          </a:p>
        </p:txBody>
      </p:sp>
    </p:spTree>
    <p:extLst>
      <p:ext uri="{BB962C8B-B14F-4D97-AF65-F5344CB8AC3E}">
        <p14:creationId xmlns:p14="http://schemas.microsoft.com/office/powerpoint/2010/main" val="23538893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22304476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40412914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p:txBody>
          <a:bodyPr/>
          <a:lstStyle/>
          <a:p>
            <a:r>
              <a:rPr lang="en-US"/>
              <a:t>A Solver for Unicode Characters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p:txBody>
              <a:bodyPr>
                <a:normAutofit lnSpcReduction="10000"/>
              </a:bodyPr>
              <a:lstStyle/>
              <a:p>
                <a:pPr marL="0" indent="0">
                  <a:buNone/>
                </a:pPr>
                <a:r>
                  <a:rPr lang="en-US" dirty="0"/>
                  <a:t>Unicode Theory</a:t>
                </a:r>
              </a:p>
              <a:p>
                <a:pPr marL="0" indent="0">
                  <a:buNone/>
                </a:pP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𝐵𝑜𝑜𝑙</m:t>
                    </m:r>
                    <m:r>
                      <a:rPr lang="en-US" i="1">
                        <a:latin typeface="Cambria Math" panose="02040503050406030204" pitchFamily="18" charset="0"/>
                      </a:rPr>
                      <m:t>⟩</m:t>
                    </m:r>
                  </m:oMath>
                </a14:m>
                <a:r>
                  <a:rPr lang="en-US" dirty="0"/>
                  <a: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𝑈</m:t>
                        </m:r>
                      </m:e>
                    </m:d>
                    <m:r>
                      <a:rPr lang="en-US" i="1" dirty="0">
                        <a:latin typeface="Cambria Math" panose="02040503050406030204" pitchFamily="18" charset="0"/>
                      </a:rPr>
                      <m:t>=196608</m:t>
                    </m:r>
                  </m:oMath>
                </a14:m>
                <a:endParaRPr lang="en-US" dirty="0"/>
              </a:p>
              <a:p>
                <a:endParaRPr lang="en-US" dirty="0"/>
              </a:p>
              <a:p>
                <a:pPr marL="0" indent="0">
                  <a:buNone/>
                </a:pPr>
                <a:r>
                  <a:rPr lang="en-US" dirty="0"/>
                  <a:t>Operator </a:t>
                </a:r>
                <a14:m>
                  <m:oMath xmlns:m="http://schemas.openxmlformats.org/officeDocument/2006/math">
                    <m:r>
                      <a:rPr lang="en-US" i="1" smtClean="0">
                        <a:latin typeface="Cambria Math" panose="02040503050406030204" pitchFamily="18" charset="0"/>
                      </a:rPr>
                      <m:t>≤</m:t>
                    </m:r>
                  </m:oMath>
                </a14:m>
                <a:r>
                  <a:rPr lang="en-US" dirty="0"/>
                  <a:t> is used sparingly</a:t>
                </a:r>
              </a:p>
              <a:p>
                <a:pPr marL="0" indent="0">
                  <a:buNone/>
                </a:pPr>
                <a:r>
                  <a:rPr lang="en-US" dirty="0"/>
                  <a:t>So common case is theory of </a:t>
                </a:r>
                <a14:m>
                  <m:oMath xmlns:m="http://schemas.openxmlformats.org/officeDocument/2006/math">
                    <m:r>
                      <a:rPr lang="en-US" i="1">
                        <a:latin typeface="Cambria Math" panose="02040503050406030204" pitchFamily="18" charset="0"/>
                      </a:rPr>
                      <m:t>=,≠</m:t>
                    </m:r>
                  </m:oMath>
                </a14:m>
                <a:endParaRPr lang="en-US" dirty="0"/>
              </a:p>
              <a:p>
                <a:endParaRPr lang="en-US" dirty="0"/>
              </a:p>
              <a:p>
                <a:r>
                  <a:rPr lang="en-US" dirty="0"/>
                  <a:t>Engine: Union-find + Lazy reduction to bit-vectors</a:t>
                </a:r>
              </a:p>
              <a:p>
                <a:r>
                  <a:rPr lang="en-US" dirty="0"/>
                  <a:t>Inferior alternatives: pure bit-vectors, linear arithmetic, difference arithmetic</a:t>
                </a:r>
              </a:p>
              <a:p>
                <a:pPr lvl="1"/>
                <a:endParaRPr lang="en-US" dirty="0"/>
              </a:p>
              <a:p>
                <a:endParaRPr lang="en-US" dirty="0"/>
              </a:p>
            </p:txBody>
          </p:sp>
        </mc:Choice>
        <mc:Fallback xmlns="">
          <p:sp>
            <p:nvSpPr>
              <p:cNvPr id="3" name="Text Placeholder 2">
                <a:extLst>
                  <a:ext uri="{FF2B5EF4-FFF2-40B4-BE49-F238E27FC236}">
                    <a16:creationId xmlns:a16="http://schemas.microsoft.com/office/drawing/2014/main" id="{A3F7C7C3-8619-4EF3-B98D-7A177F58258F}"/>
                  </a:ext>
                </a:extLst>
              </p:cNvPr>
              <p:cNvSpPr>
                <a:spLocks noGrp="1" noRot="1" noChangeAspect="1" noMove="1" noResize="1" noEditPoints="1" noAdjustHandles="1" noChangeArrowheads="1" noChangeShapeType="1" noTextEdit="1"/>
              </p:cNvSpPr>
              <p:nvPr>
                <p:ph type="body" idx="1"/>
              </p:nvPr>
            </p:nvSpPr>
            <p:spPr>
              <a:blipFill>
                <a:blip r:embed="rId2"/>
                <a:stretch>
                  <a:fillRect l="-1217" t="-3081"/>
                </a:stretch>
              </a:blipFill>
            </p:spPr>
            <p:txBody>
              <a:bodyPr/>
              <a:lstStyle/>
              <a:p>
                <a:r>
                  <a:rPr lang="en-US">
                    <a:noFill/>
                  </a:rPr>
                  <a:t> </a:t>
                </a:r>
              </a:p>
            </p:txBody>
          </p:sp>
        </mc:Fallback>
      </mc:AlternateContent>
    </p:spTree>
    <p:extLst>
      <p:ext uri="{BB962C8B-B14F-4D97-AF65-F5344CB8AC3E}">
        <p14:creationId xmlns:p14="http://schemas.microsoft.com/office/powerpoint/2010/main" val="28029543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 </a:t>
            </a:r>
            <a:r>
              <a:rPr lang="en-US">
                <a:cs typeface="Calibri" pitchFamily="34" charset="0"/>
              </a:rPr>
              <a:t>a</a:t>
            </a:r>
            <a:r>
              <a:rPr lang="en-US">
                <a:cs typeface="Calibri" pitchFamily="34" charset="0"/>
                <a:sym typeface="Symbol"/>
              </a:rPr>
              <a:t> s</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a:t>
            </a:r>
            <a:r>
              <a:rPr lang="en-US" sz="2800" err="1">
                <a:solidFill>
                  <a:srgbClr val="FF0000"/>
                </a:solidFill>
                <a:latin typeface="Calibri" pitchFamily="34" charset="0"/>
                <a:cs typeface="Calibri" pitchFamily="34" charset="0"/>
              </a:rPr>
              <a:t>b</a:t>
            </a:r>
            <a:r>
              <a:rPr lang="en-US" sz="2800" err="1">
                <a:solidFill>
                  <a:srgbClr val="000000"/>
                </a:solidFill>
                <a:latin typeface="Calibri" pitchFamily="34" charset="0"/>
                <a:cs typeface="Calibri" pitchFamily="34" charset="0"/>
              </a:rPr>
              <a:t>,c,</a:t>
            </a:r>
            <a:r>
              <a:rPr lang="en-US" sz="2800" err="1">
                <a:solidFill>
                  <a:srgbClr val="FF0000"/>
                </a:solidFill>
                <a:latin typeface="Calibri" pitchFamily="34" charset="0"/>
                <a:cs typeface="Calibri" pitchFamily="34" charset="0"/>
              </a:rPr>
              <a:t>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8050696" y="4691067"/>
            <a:ext cx="1369612" cy="143842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d,e,t</a:t>
            </a:r>
            <a:endParaRPr lang="en-US" sz="280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55265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a,b,c,s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7935622" y="4515145"/>
            <a:ext cx="1771154" cy="1751092"/>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a:t>
            </a:r>
            <a:r>
              <a:rPr lang="en-US" sz="2800" err="1">
                <a:solidFill>
                  <a:srgbClr val="FF0000"/>
                </a:solidFill>
                <a:latin typeface="Calibri" pitchFamily="34" charset="0"/>
                <a:cs typeface="Calibri" pitchFamily="34" charset="0"/>
              </a:rPr>
              <a:t>’e’</a:t>
            </a:r>
            <a:r>
              <a:rPr lang="en-US" sz="2800" err="1">
                <a:solidFill>
                  <a:srgbClr val="000000"/>
                </a:solidFill>
                <a:latin typeface="Calibri" pitchFamily="34" charset="0"/>
                <a:cs typeface="Calibri" pitchFamily="34" charset="0"/>
              </a:rPr>
              <a:t>,</a:t>
            </a:r>
            <a:r>
              <a:rPr lang="en-US" sz="2800" err="1">
                <a:solidFill>
                  <a:srgbClr val="FF0000"/>
                </a:solidFill>
                <a:latin typeface="Calibri" pitchFamily="34" charset="0"/>
                <a:cs typeface="Calibri" pitchFamily="34" charset="0"/>
              </a:rPr>
              <a:t>’t</a:t>
            </a:r>
            <a:r>
              <a:rPr lang="en-US" sz="2800">
                <a:solidFill>
                  <a:srgbClr val="FF0000"/>
                </a:solidFill>
                <a:latin typeface="Calibri" pitchFamily="34" charset="0"/>
                <a:cs typeface="Calibri" pitchFamily="34" charset="0"/>
              </a:rPr>
              <a:t>’</a:t>
            </a:r>
          </a:p>
        </p:txBody>
      </p:sp>
    </p:spTree>
    <p:extLst>
      <p:ext uri="{BB962C8B-B14F-4D97-AF65-F5344CB8AC3E}">
        <p14:creationId xmlns:p14="http://schemas.microsoft.com/office/powerpoint/2010/main" val="86850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endParaRPr lang="en-US" dirty="0"/>
          </a:p>
          <a:p>
            <a:pPr marL="0" indent="0">
              <a:buNone/>
            </a:pPr>
            <a:endParaRPr lang="en-US" dirty="0"/>
          </a:p>
          <a:p>
            <a:pPr marL="0" indent="0">
              <a:buNone/>
            </a:pPr>
            <a:r>
              <a:rPr lang="en-US" dirty="0"/>
              <a:t>Inequality</a:t>
            </a:r>
          </a:p>
          <a:p>
            <a:pPr marL="0" indent="0">
              <a:buNone/>
            </a:pPr>
            <a:r>
              <a:rPr lang="en-US" dirty="0"/>
              <a:t>Bit-blasting</a:t>
            </a:r>
          </a:p>
          <a:p>
            <a:pPr lvl="1"/>
            <a:endParaRPr lang="en-US" dirty="0"/>
          </a:p>
          <a:p>
            <a:endParaRPr lang="en-US" dirty="0"/>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6357399" y="1750881"/>
                <a:ext cx="1597550" cy="47305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22" name="Content Placeholder 2">
                <a:extLst>
                  <a:ext uri="{FF2B5EF4-FFF2-40B4-BE49-F238E27FC236}">
                    <a16:creationId xmlns:a16="http://schemas.microsoft.com/office/drawing/2014/main" id="{4B64CC5B-0D75-4535-A82F-DC6B37626EC0}"/>
                  </a:ext>
                </a:extLst>
              </p:cNvPr>
              <p:cNvSpPr txBox="1">
                <a:spLocks noRot="1" noChangeAspect="1" noMove="1" noResize="1" noEditPoints="1" noAdjustHandles="1" noChangeArrowheads="1" noChangeShapeType="1" noTextEdit="1"/>
              </p:cNvSpPr>
              <p:nvPr/>
            </p:nvSpPr>
            <p:spPr>
              <a:xfrm>
                <a:off x="6357399" y="1750881"/>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BFAC119-2074-46CE-A17F-9EAA623669CE}"/>
                  </a:ext>
                </a:extLst>
              </p:cNvPr>
              <p:cNvSpPr txBox="1">
                <a:spLocks/>
              </p:cNvSpPr>
              <p:nvPr/>
            </p:nvSpPr>
            <p:spPr>
              <a:xfrm>
                <a:off x="3267215" y="3429000"/>
                <a:ext cx="4109988" cy="609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oMath>
                  </m:oMathPara>
                </a14:m>
                <a:endParaRPr lang="en-US" dirty="0">
                  <a:cs typeface="Calibri" pitchFamily="34" charset="0"/>
                </a:endParaRPr>
              </a:p>
            </p:txBody>
          </p:sp>
        </mc:Choice>
        <mc:Fallback xmlns="">
          <p:sp>
            <p:nvSpPr>
              <p:cNvPr id="4" name="Content Placeholder 2">
                <a:extLst>
                  <a:ext uri="{FF2B5EF4-FFF2-40B4-BE49-F238E27FC236}">
                    <a16:creationId xmlns:a16="http://schemas.microsoft.com/office/drawing/2014/main" id="{2BFAC119-2074-46CE-A17F-9EAA623669CE}"/>
                  </a:ext>
                </a:extLst>
              </p:cNvPr>
              <p:cNvSpPr txBox="1">
                <a:spLocks noRot="1" noChangeAspect="1" noMove="1" noResize="1" noEditPoints="1" noAdjustHandles="1" noChangeArrowheads="1" noChangeShapeType="1" noTextEdit="1"/>
              </p:cNvSpPr>
              <p:nvPr/>
            </p:nvSpPr>
            <p:spPr>
              <a:xfrm>
                <a:off x="3267215" y="3429000"/>
                <a:ext cx="4109988" cy="609778"/>
              </a:xfrm>
              <a:prstGeom prst="rect">
                <a:avLst/>
              </a:prstGeom>
              <a:blipFill>
                <a:blip r:embed="rId4"/>
                <a:stretch>
                  <a:fillRect/>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CA8B91-F148-4E36-AE87-37E9DE3F3DCB}"/>
                  </a:ext>
                </a:extLst>
              </p:cNvPr>
              <p:cNvSpPr txBox="1"/>
              <p:nvPr/>
            </p:nvSpPr>
            <p:spPr>
              <a:xfrm>
                <a:off x="7238971" y="3039935"/>
                <a:ext cx="4009966" cy="1373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cs typeface="Calibri" pitchFamily="34" charset="0"/>
                  </a:rPr>
                  <a:t> </a:t>
                </a:r>
                <a14:m>
                  <m:oMath xmlns:m="http://schemas.openxmlformats.org/officeDocument/2006/math">
                    <m:d>
                      <m:dPr>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e>
                    </m:d>
                  </m:oMath>
                </a14:m>
                <a:endParaRPr lang="en-US" sz="2800" b="0" i="1" dirty="0">
                  <a:latin typeface="Cambria Math" panose="02040503050406030204" pitchFamily="18" charset="0"/>
                  <a:cs typeface="Calibri" pitchFamily="34" charset="0"/>
                </a:endParaRPr>
              </a:p>
              <a:p>
                <a:r>
                  <a:rPr lang="en-US" sz="2800" b="0" dirty="0">
                    <a:cs typeface="Calibri" pitchFamily="34" charset="0"/>
                  </a:rPr>
                  <a:t> </a:t>
                </a:r>
                <a14:m>
                  <m:oMath xmlns:m="http://schemas.openxmlformats.org/officeDocument/2006/math">
                    <m:r>
                      <a:rPr lang="en-US" sz="2800" b="0" i="1" smtClean="0">
                        <a:latin typeface="Cambria Math" panose="02040503050406030204" pitchFamily="18" charset="0"/>
                        <a:cs typeface="Calibri" pitchFamily="34" charset="0"/>
                      </a:rPr>
                      <m:t>∧</m:t>
                    </m:r>
                    <m:d>
                      <m:dPr>
                        <m:ctrlPr>
                          <a:rPr lang="en-US" sz="2800" b="0" i="1" smtClean="0">
                            <a:latin typeface="Cambria Math" panose="02040503050406030204" pitchFamily="18" charset="0"/>
                            <a:cs typeface="Calibri" pitchFamily="34" charset="0"/>
                          </a:rPr>
                        </m:ctrlPr>
                      </m:dPr>
                      <m:e>
                        <m:eqArr>
                          <m:eqArrPr>
                            <m:ctrlPr>
                              <a:rPr lang="en-US" sz="2800" b="0" i="1" smtClean="0">
                                <a:latin typeface="Cambria Math" panose="02040503050406030204" pitchFamily="18" charset="0"/>
                                <a:cs typeface="Calibri" pitchFamily="34" charset="0"/>
                              </a:rPr>
                            </m:ctrlPr>
                          </m:eqArrPr>
                          <m:e>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e>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e>
                        </m:eqArr>
                      </m:e>
                    </m:d>
                  </m:oMath>
                </a14:m>
                <a:endParaRPr lang="en-US" sz="2400" dirty="0"/>
              </a:p>
            </p:txBody>
          </p:sp>
        </mc:Choice>
        <mc:Fallback xmlns="">
          <p:sp>
            <p:nvSpPr>
              <p:cNvPr id="8" name="TextBox 7">
                <a:extLst>
                  <a:ext uri="{FF2B5EF4-FFF2-40B4-BE49-F238E27FC236}">
                    <a16:creationId xmlns:a16="http://schemas.microsoft.com/office/drawing/2014/main" id="{B3CA8B91-F148-4E36-AE87-37E9DE3F3DCB}"/>
                  </a:ext>
                </a:extLst>
              </p:cNvPr>
              <p:cNvSpPr txBox="1">
                <a:spLocks noRot="1" noChangeAspect="1" noMove="1" noResize="1" noEditPoints="1" noAdjustHandles="1" noChangeArrowheads="1" noChangeShapeType="1" noTextEdit="1"/>
              </p:cNvSpPr>
              <p:nvPr/>
            </p:nvSpPr>
            <p:spPr>
              <a:xfrm>
                <a:off x="7238971" y="3039935"/>
                <a:ext cx="4009966" cy="1373581"/>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C6661C6-FB7A-4406-8424-8B0D959395C5}"/>
                  </a:ext>
                </a:extLst>
              </p:cNvPr>
              <p:cNvSpPr txBox="1">
                <a:spLocks/>
              </p:cNvSpPr>
              <p:nvPr/>
            </p:nvSpPr>
            <p:spPr>
              <a:xfrm>
                <a:off x="3742313" y="5550106"/>
                <a:ext cx="6993316" cy="60977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d>
                        <m:dPr>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𝑎</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r>
                            <a:rPr lang="en-US" i="1">
                              <a:latin typeface="Cambria Math" panose="02040503050406030204" pitchFamily="18" charset="0"/>
                              <a:cs typeface="Calibri" pitchFamily="34" charset="0"/>
                            </a:rPr>
                            <m:t>→</m:t>
                          </m:r>
                          <m:r>
                            <a:rPr lang="en-US" i="1">
                              <a:latin typeface="Cambria Math" panose="02040503050406030204" pitchFamily="18" charset="0"/>
                              <a:cs typeface="Calibri" pitchFamily="34" charset="0"/>
                            </a:rPr>
                            <m:t>𝑏</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e>
                      </m:d>
                    </m:oMath>
                  </m:oMathPara>
                </a14:m>
                <a:endParaRPr lang="en-US">
                  <a:cs typeface="Calibri" pitchFamily="34" charset="0"/>
                </a:endParaRPr>
              </a:p>
            </p:txBody>
          </p:sp>
        </mc:Choice>
        <mc:Fallback xmlns="">
          <p:sp>
            <p:nvSpPr>
              <p:cNvPr id="7" name="Content Placeholder 2">
                <a:extLst>
                  <a:ext uri="{FF2B5EF4-FFF2-40B4-BE49-F238E27FC236}">
                    <a16:creationId xmlns:a16="http://schemas.microsoft.com/office/drawing/2014/main" id="{BC6661C6-FB7A-4406-8424-8B0D959395C5}"/>
                  </a:ext>
                </a:extLst>
              </p:cNvPr>
              <p:cNvSpPr txBox="1">
                <a:spLocks noRot="1" noChangeAspect="1" noMove="1" noResize="1" noEditPoints="1" noAdjustHandles="1" noChangeArrowheads="1" noChangeShapeType="1" noTextEdit="1"/>
              </p:cNvSpPr>
              <p:nvPr/>
            </p:nvSpPr>
            <p:spPr>
              <a:xfrm>
                <a:off x="3742313" y="5550106"/>
                <a:ext cx="6993316" cy="609778"/>
              </a:xfrm>
              <a:prstGeom prst="rect">
                <a:avLst/>
              </a:prstGeom>
              <a:blipFill>
                <a:blip r:embed="rId6"/>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E5FC4DB-85A2-4AAB-86BD-F31A9060CA78}"/>
                  </a:ext>
                </a:extLst>
              </p:cNvPr>
              <p:cNvSpPr txBox="1"/>
              <p:nvPr/>
            </p:nvSpPr>
            <p:spPr>
              <a:xfrm>
                <a:off x="6862604" y="4541374"/>
                <a:ext cx="587141"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oMath>
                  </m:oMathPara>
                </a14:m>
                <a:endParaRPr kumimoji="0" lang="en-US" sz="4800" b="0" i="0" u="none" strike="noStrike" cap="none" spc="0" normalizeH="0" baseline="0">
                  <a:ln>
                    <a:noFill/>
                  </a:ln>
                  <a:solidFill>
                    <a:srgbClr val="000000"/>
                  </a:solidFill>
                  <a:effectLst/>
                  <a:uFillTx/>
                  <a:ea typeface="+mj-ea"/>
                  <a:cs typeface="+mj-cs"/>
                  <a:sym typeface="Calibri"/>
                </a:endParaRPr>
              </a:p>
            </p:txBody>
          </p:sp>
        </mc:Choice>
        <mc:Fallback xmlns="">
          <p:sp>
            <p:nvSpPr>
              <p:cNvPr id="12" name="TextBox 11">
                <a:extLst>
                  <a:ext uri="{FF2B5EF4-FFF2-40B4-BE49-F238E27FC236}">
                    <a16:creationId xmlns:a16="http://schemas.microsoft.com/office/drawing/2014/main" id="{DE5FC4DB-85A2-4AAB-86BD-F31A9060CA78}"/>
                  </a:ext>
                </a:extLst>
              </p:cNvPr>
              <p:cNvSpPr txBox="1">
                <a:spLocks noRot="1" noChangeAspect="1" noMove="1" noResize="1" noEditPoints="1" noAdjustHandles="1" noChangeArrowheads="1" noChangeShapeType="1" noTextEdit="1"/>
              </p:cNvSpPr>
              <p:nvPr/>
            </p:nvSpPr>
            <p:spPr>
              <a:xfrm>
                <a:off x="6862604" y="4541374"/>
                <a:ext cx="587141" cy="738664"/>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sp>
        <p:nvSpPr>
          <p:cNvPr id="13" name="Freeform 5">
            <a:extLst>
              <a:ext uri="{FF2B5EF4-FFF2-40B4-BE49-F238E27FC236}">
                <a16:creationId xmlns:a16="http://schemas.microsoft.com/office/drawing/2014/main" id="{4372A3D0-15D1-4835-878A-FE99ADFFB913}"/>
              </a:ext>
            </a:extLst>
          </p:cNvPr>
          <p:cNvSpPr>
            <a:spLocks/>
          </p:cNvSpPr>
          <p:nvPr/>
        </p:nvSpPr>
        <p:spPr bwMode="auto">
          <a:xfrm rot="5400000">
            <a:off x="7079257" y="2242678"/>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924148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dirty="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dirty="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dirty="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pPr marL="0" indent="0">
              <a:buNone/>
            </a:pPr>
            <a:r>
              <a:rPr lang="en-US" dirty="0"/>
              <a:t>Combining two views</a:t>
            </a:r>
          </a:p>
          <a:p>
            <a:pPr lvl="1"/>
            <a:endParaRPr lang="en-US" dirty="0"/>
          </a:p>
        </p:txBody>
      </p:sp>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0FEDB7F-76A1-402D-BF37-6F2EBD7929E8}"/>
                  </a:ext>
                </a:extLst>
              </p:cNvPr>
              <p:cNvSpPr txBox="1">
                <a:spLocks/>
              </p:cNvSpPr>
              <p:nvPr/>
            </p:nvSpPr>
            <p:spPr>
              <a:xfrm>
                <a:off x="2016406" y="2509498"/>
                <a:ext cx="1597550" cy="47305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5" name="Content Placeholder 2">
                <a:extLst>
                  <a:ext uri="{FF2B5EF4-FFF2-40B4-BE49-F238E27FC236}">
                    <a16:creationId xmlns:a16="http://schemas.microsoft.com/office/drawing/2014/main" id="{10FEDB7F-76A1-402D-BF37-6F2EBD7929E8}"/>
                  </a:ext>
                </a:extLst>
              </p:cNvPr>
              <p:cNvSpPr txBox="1">
                <a:spLocks noRot="1" noChangeAspect="1" noMove="1" noResize="1" noEditPoints="1" noAdjustHandles="1" noChangeArrowheads="1" noChangeShapeType="1" noTextEdit="1"/>
              </p:cNvSpPr>
              <p:nvPr/>
            </p:nvSpPr>
            <p:spPr>
              <a:xfrm>
                <a:off x="2016406" y="2509498"/>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8E0792F-3DED-412E-A87B-60F49CB14AC1}"/>
                  </a:ext>
                </a:extLst>
              </p:cNvPr>
              <p:cNvSpPr txBox="1">
                <a:spLocks/>
              </p:cNvSpPr>
              <p:nvPr/>
            </p:nvSpPr>
            <p:spPr>
              <a:xfrm>
                <a:off x="7761084" y="2509498"/>
                <a:ext cx="1597550" cy="47305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6" name="Content Placeholder 2">
                <a:extLst>
                  <a:ext uri="{FF2B5EF4-FFF2-40B4-BE49-F238E27FC236}">
                    <a16:creationId xmlns:a16="http://schemas.microsoft.com/office/drawing/2014/main" id="{38E0792F-3DED-412E-A87B-60F49CB14AC1}"/>
                  </a:ext>
                </a:extLst>
              </p:cNvPr>
              <p:cNvSpPr txBox="1">
                <a:spLocks noRot="1" noChangeAspect="1" noMove="1" noResize="1" noEditPoints="1" noAdjustHandles="1" noChangeArrowheads="1" noChangeShapeType="1" noTextEdit="1"/>
              </p:cNvSpPr>
              <p:nvPr/>
            </p:nvSpPr>
            <p:spPr>
              <a:xfrm>
                <a:off x="7761084" y="2509498"/>
                <a:ext cx="1597550" cy="473058"/>
              </a:xfrm>
              <a:prstGeom prst="rect">
                <a:avLst/>
              </a:prstGeom>
              <a:blipFill>
                <a:blip r:embed="rId4"/>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95FAA997-8F60-4D75-916F-99737EE3CA5F}"/>
              </a:ext>
            </a:extLst>
          </p:cNvPr>
          <p:cNvSpPr txBox="1"/>
          <p:nvPr/>
        </p:nvSpPr>
        <p:spPr>
          <a:xfrm>
            <a:off x="2065297" y="3424040"/>
            <a:ext cx="14997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Equality View</a:t>
            </a:r>
          </a:p>
        </p:txBody>
      </p:sp>
      <p:sp>
        <p:nvSpPr>
          <p:cNvPr id="16" name="TextBox 15">
            <a:extLst>
              <a:ext uri="{FF2B5EF4-FFF2-40B4-BE49-F238E27FC236}">
                <a16:creationId xmlns:a16="http://schemas.microsoft.com/office/drawing/2014/main" id="{B31EA5A3-7994-45F4-8322-98BA98DC388B}"/>
              </a:ext>
            </a:extLst>
          </p:cNvPr>
          <p:cNvSpPr txBox="1"/>
          <p:nvPr/>
        </p:nvSpPr>
        <p:spPr>
          <a:xfrm>
            <a:off x="7887741" y="3408832"/>
            <a:ext cx="15430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t>Bit-Blast</a:t>
            </a:r>
            <a:r>
              <a:rPr kumimoji="0" lang="en-US" sz="1800" b="0" i="0" u="none" strike="noStrike" cap="none" spc="0" normalizeH="0" baseline="0">
                <a:ln>
                  <a:noFill/>
                </a:ln>
                <a:solidFill>
                  <a:srgbClr val="000000"/>
                </a:solidFill>
                <a:effectLst/>
                <a:uFillTx/>
                <a:latin typeface="+mj-lt"/>
                <a:ea typeface="+mj-ea"/>
                <a:cs typeface="+mj-cs"/>
                <a:sym typeface="Calibri"/>
              </a:rPr>
              <a:t> View</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FF6828-F461-45CA-B530-892CF3B9A21F}"/>
                  </a:ext>
                </a:extLst>
              </p:cNvPr>
              <p:cNvSpPr txBox="1"/>
              <p:nvPr/>
            </p:nvSpPr>
            <p:spPr>
              <a:xfrm>
                <a:off x="4405896" y="5748213"/>
                <a:ext cx="450200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𝑏𝑣</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𝑐h𝑎𝑟</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17</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 </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0</m:t>
                              </m:r>
                            </m:e>
                          </m:d>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oMath>
                  </m:oMathPara>
                </a14:m>
                <a:endParaRPr kumimoji="0" lang="en-US" sz="2800" b="0" i="0" u="none" strike="noStrike" cap="none" spc="0" normalizeH="0" baseline="0" dirty="0">
                  <a:ln>
                    <a:noFill/>
                  </a:ln>
                  <a:solidFill>
                    <a:srgbClr val="000000"/>
                  </a:solidFill>
                  <a:effectLst/>
                  <a:uFillTx/>
                  <a:ea typeface="+mj-ea"/>
                  <a:cs typeface="+mj-cs"/>
                  <a:sym typeface="Calibri"/>
                </a:endParaRPr>
              </a:p>
            </p:txBody>
          </p:sp>
        </mc:Choice>
        <mc:Fallback xmlns="">
          <p:sp>
            <p:nvSpPr>
              <p:cNvPr id="18" name="TextBox 17">
                <a:extLst>
                  <a:ext uri="{FF2B5EF4-FFF2-40B4-BE49-F238E27FC236}">
                    <a16:creationId xmlns:a16="http://schemas.microsoft.com/office/drawing/2014/main" id="{52FF6828-F461-45CA-B530-892CF3B9A21F}"/>
                  </a:ext>
                </a:extLst>
              </p:cNvPr>
              <p:cNvSpPr txBox="1">
                <a:spLocks noRot="1" noChangeAspect="1" noMove="1" noResize="1" noEditPoints="1" noAdjustHandles="1" noChangeArrowheads="1" noChangeShapeType="1" noTextEdit="1"/>
              </p:cNvSpPr>
              <p:nvPr/>
            </p:nvSpPr>
            <p:spPr>
              <a:xfrm>
                <a:off x="4405896" y="5748213"/>
                <a:ext cx="4502002" cy="430887"/>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2A997C0-1D40-4103-9A3B-E04CAA287FA9}"/>
                  </a:ext>
                </a:extLst>
              </p:cNvPr>
              <p:cNvSpPr txBox="1"/>
              <p:nvPr/>
            </p:nvSpPr>
            <p:spPr>
              <a:xfrm>
                <a:off x="1863342" y="4383191"/>
                <a:ext cx="9993659" cy="829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 ≤,=:</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𝐵𝑜𝑜𝑙</m:t>
                      </m:r>
                      <m:r>
                        <a:rPr lang="en-US" sz="2400" b="0" i="1" smtClean="0">
                          <a:latin typeface="Cambria Math" panose="02040503050406030204" pitchFamily="18" charset="0"/>
                        </a:rPr>
                        <m:t>, </m:t>
                      </m:r>
                      <m:r>
                        <a:rPr lang="en-US" sz="2400" b="0" i="1" smtClean="0">
                          <a:latin typeface="Cambria Math" panose="02040503050406030204" pitchFamily="18" charset="0"/>
                        </a:rPr>
                        <m:t>𝑏𝑣</m:t>
                      </m:r>
                      <m:r>
                        <a:rPr lang="en-US" sz="2400" b="0" i="1" smtClean="0">
                          <a:latin typeface="Cambria Math" panose="02040503050406030204" pitchFamily="18" charset="0"/>
                        </a:rPr>
                        <m:t>2</m:t>
                      </m:r>
                      <m:r>
                        <a:rPr lang="en-US" sz="2400" b="0" i="1" smtClean="0">
                          <a:latin typeface="Cambria Math" panose="02040503050406030204" pitchFamily="18" charset="0"/>
                        </a:rPr>
                        <m:t>𝑐h𝑎𝑟</m:t>
                      </m:r>
                      <m:r>
                        <a:rPr lang="en-US" sz="2400" b="0" i="1" smtClean="0">
                          <a:latin typeface="Cambria Math" panose="02040503050406030204" pitchFamily="18" charset="0"/>
                        </a:rPr>
                        <m:t> :</m:t>
                      </m:r>
                      <m:r>
                        <a:rPr lang="en-US" sz="2400" b="0" i="1" smtClean="0">
                          <a:latin typeface="Cambria Math" panose="02040503050406030204" pitchFamily="18" charset="0"/>
                        </a:rPr>
                        <m:t>𝐵𝑜𝑜</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𝑙</m:t>
                          </m:r>
                        </m:e>
                        <m:sup>
                          <m:r>
                            <a:rPr lang="en-US" sz="2400" b="0" i="1" smtClean="0">
                              <a:latin typeface="Cambria Math" panose="02040503050406030204" pitchFamily="18" charset="0"/>
                            </a:rPr>
                            <m:t>18</m:t>
                          </m:r>
                        </m:sup>
                      </m:s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17</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i="1" smtClean="0">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02A997C0-1D40-4103-9A3B-E04CAA287FA9}"/>
                  </a:ext>
                </a:extLst>
              </p:cNvPr>
              <p:cNvSpPr txBox="1">
                <a:spLocks noRot="1" noChangeAspect="1" noMove="1" noResize="1" noEditPoints="1" noAdjustHandles="1" noChangeArrowheads="1" noChangeShapeType="1" noTextEdit="1"/>
              </p:cNvSpPr>
              <p:nvPr/>
            </p:nvSpPr>
            <p:spPr>
              <a:xfrm>
                <a:off x="1863342" y="4383191"/>
                <a:ext cx="9993659" cy="829138"/>
              </a:xfrm>
              <a:prstGeom prst="rect">
                <a:avLst/>
              </a:prstGeom>
              <a:blipFill>
                <a:blip r:embed="rId6"/>
                <a:stretch>
                  <a:fillRect b="-955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F489CB2-6E67-72FD-0EEA-356F19FEA3D2}"/>
              </a:ext>
            </a:extLst>
          </p:cNvPr>
          <p:cNvGrpSpPr/>
          <p:nvPr/>
        </p:nvGrpSpPr>
        <p:grpSpPr>
          <a:xfrm>
            <a:off x="88346" y="4125397"/>
            <a:ext cx="2926918" cy="2753885"/>
            <a:chOff x="88346" y="4125397"/>
            <a:chExt cx="2926918" cy="2753885"/>
          </a:xfrm>
        </p:grpSpPr>
        <p:pic>
          <p:nvPicPr>
            <p:cNvPr id="7" name="Picture 6">
              <a:extLst>
                <a:ext uri="{FF2B5EF4-FFF2-40B4-BE49-F238E27FC236}">
                  <a16:creationId xmlns:a16="http://schemas.microsoft.com/office/drawing/2014/main" id="{83863571-D5A9-6653-A739-A450B6ECDF25}"/>
                </a:ext>
              </a:extLst>
            </p:cNvPr>
            <p:cNvPicPr>
              <a:picLocks noChangeAspect="1"/>
            </p:cNvPicPr>
            <p:nvPr/>
          </p:nvPicPr>
          <p:blipFill>
            <a:blip r:embed="rId7"/>
            <a:stretch>
              <a:fillRect/>
            </a:stretch>
          </p:blipFill>
          <p:spPr>
            <a:xfrm>
              <a:off x="441287" y="4125397"/>
              <a:ext cx="2573977" cy="2509412"/>
            </a:xfrm>
            <a:prstGeom prst="rect">
              <a:avLst/>
            </a:prstGeom>
          </p:spPr>
        </p:pic>
        <p:sp>
          <p:nvSpPr>
            <p:cNvPr id="8" name="TextBox 7">
              <a:extLst>
                <a:ext uri="{FF2B5EF4-FFF2-40B4-BE49-F238E27FC236}">
                  <a16:creationId xmlns:a16="http://schemas.microsoft.com/office/drawing/2014/main" id="{054571ED-EE1B-D0AC-0C5E-7BB1E9EB2E57}"/>
                </a:ext>
              </a:extLst>
            </p:cNvPr>
            <p:cNvSpPr txBox="1"/>
            <p:nvPr/>
          </p:nvSpPr>
          <p:spPr>
            <a:xfrm>
              <a:off x="908306" y="6509952"/>
              <a:ext cx="16244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Bit-vector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1" name="TextBox 10">
              <a:extLst>
                <a:ext uri="{FF2B5EF4-FFF2-40B4-BE49-F238E27FC236}">
                  <a16:creationId xmlns:a16="http://schemas.microsoft.com/office/drawing/2014/main" id="{11882F1A-5AEF-2CD7-F6F3-FF2BCF27363F}"/>
                </a:ext>
              </a:extLst>
            </p:cNvPr>
            <p:cNvSpPr txBox="1"/>
            <p:nvPr/>
          </p:nvSpPr>
          <p:spPr>
            <a:xfrm rot="16200000">
              <a:off x="-268964" y="5051677"/>
              <a:ext cx="10839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This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77746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11717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
        <p:nvSpPr>
          <p:cNvPr id="3" name="Rectangle: Rounded Corners 2">
            <a:extLst>
              <a:ext uri="{FF2B5EF4-FFF2-40B4-BE49-F238E27FC236}">
                <a16:creationId xmlns:a16="http://schemas.microsoft.com/office/drawing/2014/main" id="{6D613B49-4393-51A6-D440-AAE6313D95C2}"/>
              </a:ext>
            </a:extLst>
          </p:cNvPr>
          <p:cNvSpPr/>
          <p:nvPr/>
        </p:nvSpPr>
        <p:spPr>
          <a:xfrm>
            <a:off x="3109357" y="2187236"/>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What to expect when expecting z3?</a:t>
            </a:r>
          </a:p>
        </p:txBody>
      </p:sp>
      <p:sp>
        <p:nvSpPr>
          <p:cNvPr id="4" name="Rectangle: Rounded Corners 3">
            <a:extLst>
              <a:ext uri="{FF2B5EF4-FFF2-40B4-BE49-F238E27FC236}">
                <a16:creationId xmlns:a16="http://schemas.microsoft.com/office/drawing/2014/main" id="{EC13ECED-7619-7C84-7746-534B99477607}"/>
              </a:ext>
            </a:extLst>
          </p:cNvPr>
          <p:cNvSpPr/>
          <p:nvPr/>
        </p:nvSpPr>
        <p:spPr>
          <a:xfrm>
            <a:off x="3109357" y="372672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Interfacing with z3</a:t>
            </a:r>
          </a:p>
          <a:p>
            <a:pPr algn="ctr"/>
            <a:r>
              <a:rPr lang="en-US" dirty="0"/>
              <a:t>Use case</a:t>
            </a:r>
          </a:p>
        </p:txBody>
      </p:sp>
      <p:sp>
        <p:nvSpPr>
          <p:cNvPr id="5" name="Rectangle: Rounded Corners 4">
            <a:extLst>
              <a:ext uri="{FF2B5EF4-FFF2-40B4-BE49-F238E27FC236}">
                <a16:creationId xmlns:a16="http://schemas.microsoft.com/office/drawing/2014/main" id="{85A87D06-A752-09EA-69A8-D7030C1FD966}"/>
              </a:ext>
            </a:extLst>
          </p:cNvPr>
          <p:cNvSpPr/>
          <p:nvPr/>
        </p:nvSpPr>
        <p:spPr>
          <a:xfrm>
            <a:off x="3109357" y="5266220"/>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Tactics</a:t>
            </a:r>
          </a:p>
          <a:p>
            <a:pPr algn="ctr"/>
            <a:r>
              <a:rPr lang="en-US" dirty="0"/>
              <a:t>Use case</a:t>
            </a:r>
          </a:p>
        </p:txBody>
      </p:sp>
      <p:sp>
        <p:nvSpPr>
          <p:cNvPr id="6" name="Rectangle: Rounded Corners 5">
            <a:extLst>
              <a:ext uri="{FF2B5EF4-FFF2-40B4-BE49-F238E27FC236}">
                <a16:creationId xmlns:a16="http://schemas.microsoft.com/office/drawing/2014/main" id="{313EE7DF-5C09-1E52-F063-559A6D491EE5}"/>
              </a:ext>
            </a:extLst>
          </p:cNvPr>
          <p:cNvSpPr/>
          <p:nvPr/>
        </p:nvSpPr>
        <p:spPr>
          <a:xfrm>
            <a:off x="7990065" y="3756055"/>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Internals</a:t>
            </a:r>
          </a:p>
        </p:txBody>
      </p:sp>
      <p:sp>
        <p:nvSpPr>
          <p:cNvPr id="7" name="Rectangle: Rounded Corners 6">
            <a:extLst>
              <a:ext uri="{FF2B5EF4-FFF2-40B4-BE49-F238E27FC236}">
                <a16:creationId xmlns:a16="http://schemas.microsoft.com/office/drawing/2014/main" id="{BA6102E8-D7D9-DA8E-6B34-8BB0AED99DD1}"/>
              </a:ext>
            </a:extLst>
          </p:cNvPr>
          <p:cNvSpPr/>
          <p:nvPr/>
        </p:nvSpPr>
        <p:spPr>
          <a:xfrm>
            <a:off x="7922962" y="225512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Quantifiers</a:t>
            </a:r>
          </a:p>
        </p:txBody>
      </p:sp>
      <p:sp>
        <p:nvSpPr>
          <p:cNvPr id="8" name="Rectangle: Rounded Corners 7">
            <a:extLst>
              <a:ext uri="{FF2B5EF4-FFF2-40B4-BE49-F238E27FC236}">
                <a16:creationId xmlns:a16="http://schemas.microsoft.com/office/drawing/2014/main" id="{4375E182-C1D9-6C3C-AF3A-3BEB3E8D7072}"/>
              </a:ext>
            </a:extLst>
          </p:cNvPr>
          <p:cNvSpPr/>
          <p:nvPr/>
        </p:nvSpPr>
        <p:spPr>
          <a:xfrm>
            <a:off x="7897358" y="763193"/>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Theory Solvers </a:t>
            </a:r>
          </a:p>
        </p:txBody>
      </p:sp>
      <p:sp>
        <p:nvSpPr>
          <p:cNvPr id="9" name="Rectangle: Rounded Corners 8">
            <a:extLst>
              <a:ext uri="{FF2B5EF4-FFF2-40B4-BE49-F238E27FC236}">
                <a16:creationId xmlns:a16="http://schemas.microsoft.com/office/drawing/2014/main" id="{EF172369-5C1B-0FD6-01A3-094BE48DEE72}"/>
              </a:ext>
            </a:extLst>
          </p:cNvPr>
          <p:cNvSpPr/>
          <p:nvPr/>
        </p:nvSpPr>
        <p:spPr>
          <a:xfrm>
            <a:off x="7990066" y="526599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Engines - CDCL(T)</a:t>
            </a:r>
          </a:p>
        </p:txBody>
      </p:sp>
      <p:sp>
        <p:nvSpPr>
          <p:cNvPr id="10" name="Arrow: Down 9">
            <a:extLst>
              <a:ext uri="{FF2B5EF4-FFF2-40B4-BE49-F238E27FC236}">
                <a16:creationId xmlns:a16="http://schemas.microsoft.com/office/drawing/2014/main" id="{0B61158D-82C5-A1E2-8E08-AEB30916C30A}"/>
              </a:ext>
            </a:extLst>
          </p:cNvPr>
          <p:cNvSpPr/>
          <p:nvPr/>
        </p:nvSpPr>
        <p:spPr>
          <a:xfrm>
            <a:off x="4189010" y="3255872"/>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DF140340-66F7-CAFE-7177-7A5D23CCD31B}"/>
              </a:ext>
            </a:extLst>
          </p:cNvPr>
          <p:cNvSpPr/>
          <p:nvPr/>
        </p:nvSpPr>
        <p:spPr>
          <a:xfrm>
            <a:off x="4211044" y="4795364"/>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E85E7A9-0909-AE0A-5F36-0401F5477955}"/>
              </a:ext>
            </a:extLst>
          </p:cNvPr>
          <p:cNvSpPr/>
          <p:nvPr/>
        </p:nvSpPr>
        <p:spPr>
          <a:xfrm rot="10800000">
            <a:off x="9081708" y="1792898"/>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EA8F64FC-F340-AF46-1BB6-14B291D2512D}"/>
              </a:ext>
            </a:extLst>
          </p:cNvPr>
          <p:cNvSpPr/>
          <p:nvPr/>
        </p:nvSpPr>
        <p:spPr>
          <a:xfrm rot="10800000">
            <a:off x="9082644" y="3277360"/>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2875DFB1-763B-B9B6-9CA4-8C5D879D4B06}"/>
              </a:ext>
            </a:extLst>
          </p:cNvPr>
          <p:cNvSpPr/>
          <p:nvPr/>
        </p:nvSpPr>
        <p:spPr>
          <a:xfrm rot="10800000">
            <a:off x="9143028" y="4795648"/>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1B1C79B1-6C72-DA94-B768-699F35C44D66}"/>
              </a:ext>
            </a:extLst>
          </p:cNvPr>
          <p:cNvCxnSpPr>
            <a:stCxn id="5" idx="3"/>
            <a:endCxn id="9" idx="1"/>
          </p:cNvCxnSpPr>
          <p:nvPr/>
        </p:nvCxnSpPr>
        <p:spPr>
          <a:xfrm flipV="1">
            <a:off x="5654254" y="5800316"/>
            <a:ext cx="2335812" cy="22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536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B3FCC-E197-D299-D23D-164A692D3AE2}"/>
              </a:ext>
            </a:extLst>
          </p:cNvPr>
          <p:cNvSpPr>
            <a:spLocks noGrp="1"/>
          </p:cNvSpPr>
          <p:nvPr>
            <p:ph type="title"/>
          </p:nvPr>
        </p:nvSpPr>
        <p:spPr/>
        <p:txBody>
          <a:bodyPr/>
          <a:lstStyle/>
          <a:p>
            <a:r>
              <a:rPr lang="en-US" dirty="0"/>
              <a:t>But, what about</a:t>
            </a:r>
          </a:p>
        </p:txBody>
      </p:sp>
      <p:pic>
        <p:nvPicPr>
          <p:cNvPr id="5" name="Picture 4">
            <a:extLst>
              <a:ext uri="{FF2B5EF4-FFF2-40B4-BE49-F238E27FC236}">
                <a16:creationId xmlns:a16="http://schemas.microsoft.com/office/drawing/2014/main" id="{95D06367-494E-5BFE-3F66-4A3BC348D778}"/>
              </a:ext>
            </a:extLst>
          </p:cNvPr>
          <p:cNvPicPr>
            <a:picLocks noChangeAspect="1"/>
          </p:cNvPicPr>
          <p:nvPr/>
        </p:nvPicPr>
        <p:blipFill>
          <a:blip r:embed="rId2"/>
          <a:stretch>
            <a:fillRect/>
          </a:stretch>
        </p:blipFill>
        <p:spPr>
          <a:xfrm>
            <a:off x="9950304" y="574159"/>
            <a:ext cx="1952958" cy="1952958"/>
          </a:xfrm>
          <a:prstGeom prst="rect">
            <a:avLst/>
          </a:prstGeom>
        </p:spPr>
      </p:pic>
      <p:sp>
        <p:nvSpPr>
          <p:cNvPr id="6" name="Speech Bubble: Rectangle with Corners Rounded 5">
            <a:extLst>
              <a:ext uri="{FF2B5EF4-FFF2-40B4-BE49-F238E27FC236}">
                <a16:creationId xmlns:a16="http://schemas.microsoft.com/office/drawing/2014/main" id="{91AF219F-04E4-E091-0B26-0E7FCB224C11}"/>
              </a:ext>
            </a:extLst>
          </p:cNvPr>
          <p:cNvSpPr/>
          <p:nvPr/>
        </p:nvSpPr>
        <p:spPr>
          <a:xfrm>
            <a:off x="7344622" y="1812030"/>
            <a:ext cx="1405974" cy="715087"/>
          </a:xfrm>
          <a:prstGeom prst="wedgeRoundRectCallout">
            <a:avLst>
              <a:gd name="adj1" fmla="val 142495"/>
              <a:gd name="adj2" fmla="val -9789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lang="en-US" sz="3600" dirty="0"/>
              <a:t>LEAN?</a:t>
            </a:r>
          </a:p>
        </p:txBody>
      </p:sp>
      <p:pic>
        <p:nvPicPr>
          <p:cNvPr id="8" name="Picture 7">
            <a:extLst>
              <a:ext uri="{FF2B5EF4-FFF2-40B4-BE49-F238E27FC236}">
                <a16:creationId xmlns:a16="http://schemas.microsoft.com/office/drawing/2014/main" id="{5AA93E85-75DE-0431-CACF-8C207B85F301}"/>
              </a:ext>
            </a:extLst>
          </p:cNvPr>
          <p:cNvPicPr>
            <a:picLocks noChangeAspect="1"/>
          </p:cNvPicPr>
          <p:nvPr/>
        </p:nvPicPr>
        <p:blipFill>
          <a:blip r:embed="rId3"/>
          <a:stretch>
            <a:fillRect/>
          </a:stretch>
        </p:blipFill>
        <p:spPr>
          <a:xfrm>
            <a:off x="9966346" y="2736151"/>
            <a:ext cx="1969000" cy="1751086"/>
          </a:xfrm>
          <a:prstGeom prst="rect">
            <a:avLst/>
          </a:prstGeom>
        </p:spPr>
      </p:pic>
      <p:sp>
        <p:nvSpPr>
          <p:cNvPr id="9" name="Speech Bubble: Rectangle with Corners Rounded 8">
            <a:extLst>
              <a:ext uri="{FF2B5EF4-FFF2-40B4-BE49-F238E27FC236}">
                <a16:creationId xmlns:a16="http://schemas.microsoft.com/office/drawing/2014/main" id="{4675889C-A032-9B44-E1DA-E2CC020B96A7}"/>
              </a:ext>
            </a:extLst>
          </p:cNvPr>
          <p:cNvSpPr/>
          <p:nvPr/>
        </p:nvSpPr>
        <p:spPr>
          <a:xfrm>
            <a:off x="6326372" y="3429000"/>
            <a:ext cx="2629786" cy="715087"/>
          </a:xfrm>
          <a:prstGeom prst="wedgeRoundRectCallout">
            <a:avLst>
              <a:gd name="adj1" fmla="val 91382"/>
              <a:gd name="adj2" fmla="val -64724"/>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lang="en-US" sz="3600" dirty="0" err="1"/>
              <a:t>AutoActive</a:t>
            </a:r>
            <a:r>
              <a:rPr lang="en-US" sz="3600" dirty="0"/>
              <a:t>?</a:t>
            </a:r>
          </a:p>
        </p:txBody>
      </p:sp>
      <p:sp>
        <p:nvSpPr>
          <p:cNvPr id="10" name="Rectangle 9">
            <a:extLst>
              <a:ext uri="{FF2B5EF4-FFF2-40B4-BE49-F238E27FC236}">
                <a16:creationId xmlns:a16="http://schemas.microsoft.com/office/drawing/2014/main" id="{072E4587-510F-E013-C4FE-B15066ACD67E}"/>
              </a:ext>
            </a:extLst>
          </p:cNvPr>
          <p:cNvSpPr/>
          <p:nvPr/>
        </p:nvSpPr>
        <p:spPr>
          <a:xfrm>
            <a:off x="838200" y="2705657"/>
            <a:ext cx="2133599"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Stanford Pascal Verifier</a:t>
            </a:r>
            <a:endParaRPr lang="en-US" dirty="0"/>
          </a:p>
        </p:txBody>
      </p:sp>
      <p:sp>
        <p:nvSpPr>
          <p:cNvPr id="11" name="Rectangle 10">
            <a:extLst>
              <a:ext uri="{FF2B5EF4-FFF2-40B4-BE49-F238E27FC236}">
                <a16:creationId xmlns:a16="http://schemas.microsoft.com/office/drawing/2014/main" id="{C012C6B9-8AFF-B5F9-2BC6-52F82108887C}"/>
              </a:ext>
            </a:extLst>
          </p:cNvPr>
          <p:cNvSpPr/>
          <p:nvPr/>
        </p:nvSpPr>
        <p:spPr>
          <a:xfrm>
            <a:off x="3436087" y="2676208"/>
            <a:ext cx="2133599"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NQTHM, ACL2</a:t>
            </a:r>
            <a:endParaRPr lang="en-US" dirty="0"/>
          </a:p>
        </p:txBody>
      </p:sp>
      <p:sp>
        <p:nvSpPr>
          <p:cNvPr id="12" name="Rectangle 11">
            <a:extLst>
              <a:ext uri="{FF2B5EF4-FFF2-40B4-BE49-F238E27FC236}">
                <a16:creationId xmlns:a16="http://schemas.microsoft.com/office/drawing/2014/main" id="{D457E76C-241B-35B5-5BF9-A946DD73B38D}"/>
              </a:ext>
            </a:extLst>
          </p:cNvPr>
          <p:cNvSpPr/>
          <p:nvPr/>
        </p:nvSpPr>
        <p:spPr>
          <a:xfrm>
            <a:off x="3436087" y="3721671"/>
            <a:ext cx="2133599"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EHDM, PVS</a:t>
            </a:r>
            <a:endParaRPr lang="en-US" dirty="0"/>
          </a:p>
        </p:txBody>
      </p:sp>
      <p:sp>
        <p:nvSpPr>
          <p:cNvPr id="13" name="Rectangle 12">
            <a:extLst>
              <a:ext uri="{FF2B5EF4-FFF2-40B4-BE49-F238E27FC236}">
                <a16:creationId xmlns:a16="http://schemas.microsoft.com/office/drawing/2014/main" id="{B7AFAF1E-6ECD-FDC4-538E-29700A098D88}"/>
              </a:ext>
            </a:extLst>
          </p:cNvPr>
          <p:cNvSpPr/>
          <p:nvPr/>
        </p:nvSpPr>
        <p:spPr>
          <a:xfrm>
            <a:off x="838200" y="3756567"/>
            <a:ext cx="2133599"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ESC/Simplify, </a:t>
            </a:r>
            <a:r>
              <a:rPr lang="en-US" dirty="0" err="1">
                <a:solidFill>
                  <a:schemeClr val="tx1"/>
                </a:solidFill>
              </a:rPr>
              <a:t>STeP</a:t>
            </a:r>
            <a:endParaRPr lang="en-US" dirty="0"/>
          </a:p>
        </p:txBody>
      </p:sp>
      <p:sp>
        <p:nvSpPr>
          <p:cNvPr id="14" name="Rectangle 13">
            <a:extLst>
              <a:ext uri="{FF2B5EF4-FFF2-40B4-BE49-F238E27FC236}">
                <a16:creationId xmlns:a16="http://schemas.microsoft.com/office/drawing/2014/main" id="{0A742E65-12B9-CCE4-FAF9-B1756DAB7D98}"/>
              </a:ext>
            </a:extLst>
          </p:cNvPr>
          <p:cNvSpPr/>
          <p:nvPr/>
        </p:nvSpPr>
        <p:spPr>
          <a:xfrm>
            <a:off x="838200" y="4827184"/>
            <a:ext cx="2133599"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Boogie</a:t>
            </a:r>
            <a:endParaRPr lang="en-US" dirty="0"/>
          </a:p>
        </p:txBody>
      </p:sp>
      <p:sp>
        <p:nvSpPr>
          <p:cNvPr id="15" name="Rectangle 14">
            <a:extLst>
              <a:ext uri="{FF2B5EF4-FFF2-40B4-BE49-F238E27FC236}">
                <a16:creationId xmlns:a16="http://schemas.microsoft.com/office/drawing/2014/main" id="{8456BDFD-A0A2-85B8-6ECB-C6A4F6066F84}"/>
              </a:ext>
            </a:extLst>
          </p:cNvPr>
          <p:cNvSpPr/>
          <p:nvPr/>
        </p:nvSpPr>
        <p:spPr>
          <a:xfrm>
            <a:off x="3436087" y="4792288"/>
            <a:ext cx="2133599"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Isabelle, Coq Hammers</a:t>
            </a:r>
            <a:endParaRPr lang="en-US" dirty="0"/>
          </a:p>
        </p:txBody>
      </p:sp>
      <p:cxnSp>
        <p:nvCxnSpPr>
          <p:cNvPr id="17" name="Straight Arrow Connector 16">
            <a:extLst>
              <a:ext uri="{FF2B5EF4-FFF2-40B4-BE49-F238E27FC236}">
                <a16:creationId xmlns:a16="http://schemas.microsoft.com/office/drawing/2014/main" id="{763A2606-88DD-2B6A-07BC-15ABDB6A28F0}"/>
              </a:ext>
            </a:extLst>
          </p:cNvPr>
          <p:cNvCxnSpPr>
            <a:stCxn id="10" idx="2"/>
            <a:endCxn id="13" idx="0"/>
          </p:cNvCxnSpPr>
          <p:nvPr/>
        </p:nvCxnSpPr>
        <p:spPr>
          <a:xfrm>
            <a:off x="1905000" y="3414648"/>
            <a:ext cx="0" cy="341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EA6E80D-6ACA-D6BA-85D4-D32E83459CAD}"/>
              </a:ext>
            </a:extLst>
          </p:cNvPr>
          <p:cNvCxnSpPr/>
          <p:nvPr/>
        </p:nvCxnSpPr>
        <p:spPr>
          <a:xfrm flipH="1">
            <a:off x="1904998" y="4492289"/>
            <a:ext cx="1" cy="336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3FE81F3-D6E9-2FC2-A1B8-1A0611B9F127}"/>
              </a:ext>
            </a:extLst>
          </p:cNvPr>
          <p:cNvCxnSpPr/>
          <p:nvPr/>
        </p:nvCxnSpPr>
        <p:spPr>
          <a:xfrm flipH="1">
            <a:off x="4429661" y="3397776"/>
            <a:ext cx="1" cy="336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A535818-A919-27F7-A1F8-0EC6A0FE45EE}"/>
              </a:ext>
            </a:extLst>
          </p:cNvPr>
          <p:cNvCxnSpPr/>
          <p:nvPr/>
        </p:nvCxnSpPr>
        <p:spPr>
          <a:xfrm flipH="1">
            <a:off x="4429661" y="4400168"/>
            <a:ext cx="1" cy="336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84EBEAE-B514-7A72-D7A9-7735E162C2C7}"/>
              </a:ext>
            </a:extLst>
          </p:cNvPr>
          <p:cNvSpPr/>
          <p:nvPr/>
        </p:nvSpPr>
        <p:spPr>
          <a:xfrm>
            <a:off x="2674087" y="5897801"/>
            <a:ext cx="2133599"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Imandra</a:t>
            </a:r>
            <a:r>
              <a:rPr lang="en-US" dirty="0">
                <a:solidFill>
                  <a:schemeClr val="tx1"/>
                </a:solidFill>
              </a:rPr>
              <a:t>, ….</a:t>
            </a:r>
            <a:endParaRPr lang="en-US" dirty="0"/>
          </a:p>
        </p:txBody>
      </p:sp>
      <p:cxnSp>
        <p:nvCxnSpPr>
          <p:cNvPr id="22" name="Straight Arrow Connector 21">
            <a:extLst>
              <a:ext uri="{FF2B5EF4-FFF2-40B4-BE49-F238E27FC236}">
                <a16:creationId xmlns:a16="http://schemas.microsoft.com/office/drawing/2014/main" id="{9F748DBC-A31C-EDC7-9905-57CB619A2BC3}"/>
              </a:ext>
            </a:extLst>
          </p:cNvPr>
          <p:cNvCxnSpPr>
            <a:cxnSpLocks/>
            <a:stCxn id="15" idx="2"/>
            <a:endCxn id="21" idx="0"/>
          </p:cNvCxnSpPr>
          <p:nvPr/>
        </p:nvCxnSpPr>
        <p:spPr>
          <a:xfrm flipH="1">
            <a:off x="3740887" y="5501279"/>
            <a:ext cx="762000" cy="396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90CC34B-D552-F039-0FEE-B007330A007A}"/>
              </a:ext>
            </a:extLst>
          </p:cNvPr>
          <p:cNvSpPr txBox="1"/>
          <p:nvPr/>
        </p:nvSpPr>
        <p:spPr>
          <a:xfrm>
            <a:off x="406398" y="1787378"/>
            <a:ext cx="2997200" cy="646331"/>
          </a:xfrm>
          <a:prstGeom prst="rect">
            <a:avLst/>
          </a:prstGeom>
          <a:noFill/>
        </p:spPr>
        <p:txBody>
          <a:bodyPr wrap="square">
            <a:spAutoFit/>
          </a:bodyPr>
          <a:lstStyle/>
          <a:p>
            <a:pPr algn="ctr"/>
            <a:r>
              <a:rPr lang="en-US" dirty="0">
                <a:solidFill>
                  <a:schemeClr val="tx1"/>
                </a:solidFill>
              </a:rPr>
              <a:t>Program Verification </a:t>
            </a:r>
          </a:p>
          <a:p>
            <a:pPr algn="ctr"/>
            <a:r>
              <a:rPr lang="en-US" dirty="0">
                <a:solidFill>
                  <a:schemeClr val="tx1"/>
                </a:solidFill>
              </a:rPr>
              <a:t>using SMT</a:t>
            </a:r>
            <a:endParaRPr lang="en-US" dirty="0"/>
          </a:p>
        </p:txBody>
      </p:sp>
      <p:sp>
        <p:nvSpPr>
          <p:cNvPr id="26" name="TextBox 25">
            <a:extLst>
              <a:ext uri="{FF2B5EF4-FFF2-40B4-BE49-F238E27FC236}">
                <a16:creationId xmlns:a16="http://schemas.microsoft.com/office/drawing/2014/main" id="{7E69BAC4-C8FF-7329-01F8-269A3A09CCA7}"/>
              </a:ext>
            </a:extLst>
          </p:cNvPr>
          <p:cNvSpPr txBox="1"/>
          <p:nvPr/>
        </p:nvSpPr>
        <p:spPr>
          <a:xfrm>
            <a:off x="2931061" y="1753348"/>
            <a:ext cx="2997200" cy="646331"/>
          </a:xfrm>
          <a:prstGeom prst="rect">
            <a:avLst/>
          </a:prstGeom>
          <a:noFill/>
        </p:spPr>
        <p:txBody>
          <a:bodyPr wrap="square">
            <a:spAutoFit/>
          </a:bodyPr>
          <a:lstStyle/>
          <a:p>
            <a:pPr algn="ctr"/>
            <a:r>
              <a:rPr lang="en-US" dirty="0"/>
              <a:t>Proof assistants </a:t>
            </a:r>
          </a:p>
          <a:p>
            <a:pPr algn="ctr"/>
            <a:r>
              <a:rPr lang="en-US" dirty="0"/>
              <a:t>using SMT</a:t>
            </a:r>
          </a:p>
        </p:txBody>
      </p:sp>
    </p:spTree>
    <p:extLst>
      <p:ext uri="{BB962C8B-B14F-4D97-AF65-F5344CB8AC3E}">
        <p14:creationId xmlns:p14="http://schemas.microsoft.com/office/powerpoint/2010/main" val="36363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21" grpId="0" animBg="1"/>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40A618A5-A881-926A-4EBB-FC1252C4AB0C}"/>
              </a:ext>
            </a:extLst>
          </p:cNvPr>
          <p:cNvGrpSpPr/>
          <p:nvPr/>
        </p:nvGrpSpPr>
        <p:grpSpPr>
          <a:xfrm>
            <a:off x="426334" y="564006"/>
            <a:ext cx="5535808" cy="6073378"/>
            <a:chOff x="973819" y="682033"/>
            <a:chExt cx="5535808" cy="6073378"/>
          </a:xfrm>
        </p:grpSpPr>
        <p:grpSp>
          <p:nvGrpSpPr>
            <p:cNvPr id="18" name="Group 17">
              <a:extLst>
                <a:ext uri="{FF2B5EF4-FFF2-40B4-BE49-F238E27FC236}">
                  <a16:creationId xmlns:a16="http://schemas.microsoft.com/office/drawing/2014/main" id="{11203E45-7A43-87CA-05D6-62B140FA5EF7}"/>
                </a:ext>
              </a:extLst>
            </p:cNvPr>
            <p:cNvGrpSpPr/>
            <p:nvPr/>
          </p:nvGrpSpPr>
          <p:grpSpPr>
            <a:xfrm>
              <a:off x="973819" y="682033"/>
              <a:ext cx="5535808" cy="5105280"/>
              <a:chOff x="319610" y="1192721"/>
              <a:chExt cx="5535808" cy="5105280"/>
            </a:xfrm>
          </p:grpSpPr>
          <p:pic>
            <p:nvPicPr>
              <p:cNvPr id="10" name="Picture 9">
                <a:extLst>
                  <a:ext uri="{FF2B5EF4-FFF2-40B4-BE49-F238E27FC236}">
                    <a16:creationId xmlns:a16="http://schemas.microsoft.com/office/drawing/2014/main" id="{A1AB4AFC-7598-835D-925D-A061B06B450D}"/>
                  </a:ext>
                </a:extLst>
              </p:cNvPr>
              <p:cNvPicPr>
                <a:picLocks noChangeAspect="1"/>
              </p:cNvPicPr>
              <p:nvPr/>
            </p:nvPicPr>
            <p:blipFill>
              <a:blip r:embed="rId2">
                <a:duotone>
                  <a:schemeClr val="accent6">
                    <a:shade val="45000"/>
                    <a:satMod val="135000"/>
                  </a:schemeClr>
                  <a:prstClr val="white"/>
                </a:duotone>
              </a:blip>
              <a:stretch>
                <a:fillRect/>
              </a:stretch>
            </p:blipFill>
            <p:spPr>
              <a:xfrm>
                <a:off x="319610" y="1192721"/>
                <a:ext cx="5535808" cy="1525472"/>
              </a:xfrm>
              <a:prstGeom prst="rect">
                <a:avLst/>
              </a:prstGeom>
            </p:spPr>
          </p:pic>
          <p:pic>
            <p:nvPicPr>
              <p:cNvPr id="1026" name="Picture 2" descr="PDF] The Dynamic Geometry of Interaction Machine: A Call-by-need Graph  Rewriter | Semantic Scholar">
                <a:extLst>
                  <a:ext uri="{FF2B5EF4-FFF2-40B4-BE49-F238E27FC236}">
                    <a16:creationId xmlns:a16="http://schemas.microsoft.com/office/drawing/2014/main" id="{F736CBE1-5F3C-5464-3F66-8A096320A4FF}"/>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8370" y="2772856"/>
                <a:ext cx="4991507" cy="3525145"/>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7B5DC1C2-6F82-4FEC-1546-4E43FD433920}"/>
                </a:ext>
              </a:extLst>
            </p:cNvPr>
            <p:cNvPicPr>
              <a:picLocks noChangeAspect="1"/>
            </p:cNvPicPr>
            <p:nvPr/>
          </p:nvPicPr>
          <p:blipFill>
            <a:blip r:embed="rId4">
              <a:duotone>
                <a:schemeClr val="accent6">
                  <a:shade val="45000"/>
                  <a:satMod val="135000"/>
                </a:schemeClr>
                <a:prstClr val="white"/>
              </a:duotone>
            </a:blip>
            <a:stretch>
              <a:fillRect/>
            </a:stretch>
          </p:blipFill>
          <p:spPr>
            <a:xfrm>
              <a:off x="1045654" y="3819877"/>
              <a:ext cx="5113511" cy="2935534"/>
            </a:xfrm>
            <a:prstGeom prst="rect">
              <a:avLst/>
            </a:prstGeom>
          </p:spPr>
        </p:pic>
      </p:grpSp>
      <p:pic>
        <p:nvPicPr>
          <p:cNvPr id="7" name="Picture 6" descr="A rainbow in the sky&#10;&#10;Description automatically generated with medium confidence">
            <a:extLst>
              <a:ext uri="{FF2B5EF4-FFF2-40B4-BE49-F238E27FC236}">
                <a16:creationId xmlns:a16="http://schemas.microsoft.com/office/drawing/2014/main" id="{C742F457-9558-8D76-2002-D3FAAF22419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rot="16200000">
            <a:off x="5670298" y="329473"/>
            <a:ext cx="6327672" cy="6109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10">
            <a:extLst>
              <a:ext uri="{FF2B5EF4-FFF2-40B4-BE49-F238E27FC236}">
                <a16:creationId xmlns:a16="http://schemas.microsoft.com/office/drawing/2014/main" id="{39677E2C-8EF8-DE89-F3A1-6D3F4B3BD50A}"/>
              </a:ext>
            </a:extLst>
          </p:cNvPr>
          <p:cNvSpPr/>
          <p:nvPr/>
        </p:nvSpPr>
        <p:spPr>
          <a:xfrm>
            <a:off x="6906278" y="1206830"/>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KISS (2004)</a:t>
            </a:r>
            <a:endParaRPr lang="en-US"/>
          </a:p>
        </p:txBody>
      </p:sp>
      <p:sp>
        <p:nvSpPr>
          <p:cNvPr id="13" name="Rectangle 12">
            <a:extLst>
              <a:ext uri="{FF2B5EF4-FFF2-40B4-BE49-F238E27FC236}">
                <a16:creationId xmlns:a16="http://schemas.microsoft.com/office/drawing/2014/main" id="{D66CDCBC-DA3F-5545-CF16-1AA7A2E1C90A}"/>
              </a:ext>
            </a:extLst>
          </p:cNvPr>
          <p:cNvSpPr/>
          <p:nvPr/>
        </p:nvSpPr>
        <p:spPr>
          <a:xfrm>
            <a:off x="3217446" y="2397376"/>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 (2012)</a:t>
            </a:r>
            <a:endParaRPr lang="en-US"/>
          </a:p>
        </p:txBody>
      </p:sp>
      <p:sp>
        <p:nvSpPr>
          <p:cNvPr id="23" name="Rectangle 22">
            <a:extLst>
              <a:ext uri="{FF2B5EF4-FFF2-40B4-BE49-F238E27FC236}">
                <a16:creationId xmlns:a16="http://schemas.microsoft.com/office/drawing/2014/main" id="{3C5A005B-5AB9-E843-5E51-D41A5312BA6B}"/>
              </a:ext>
            </a:extLst>
          </p:cNvPr>
          <p:cNvSpPr/>
          <p:nvPr/>
        </p:nvSpPr>
        <p:spPr>
          <a:xfrm>
            <a:off x="7856934" y="4089323"/>
            <a:ext cx="1865611" cy="611523"/>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CIVL (2015)</a:t>
            </a:r>
          </a:p>
        </p:txBody>
      </p:sp>
      <p:sp>
        <p:nvSpPr>
          <p:cNvPr id="25" name="Rectangle 24">
            <a:extLst>
              <a:ext uri="{FF2B5EF4-FFF2-40B4-BE49-F238E27FC236}">
                <a16:creationId xmlns:a16="http://schemas.microsoft.com/office/drawing/2014/main" id="{67567193-3D22-0BD9-4A8F-133F9BE96C1B}"/>
              </a:ext>
            </a:extLst>
          </p:cNvPr>
          <p:cNvSpPr/>
          <p:nvPr/>
        </p:nvSpPr>
        <p:spPr>
          <a:xfrm>
            <a:off x="8001608" y="5113714"/>
            <a:ext cx="1895061" cy="555572"/>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VeriSol (2018)</a:t>
            </a:r>
            <a:endParaRPr lang="en-US"/>
          </a:p>
        </p:txBody>
      </p:sp>
      <p:sp>
        <p:nvSpPr>
          <p:cNvPr id="31" name="Rectangle 30">
            <a:extLst>
              <a:ext uri="{FF2B5EF4-FFF2-40B4-BE49-F238E27FC236}">
                <a16:creationId xmlns:a16="http://schemas.microsoft.com/office/drawing/2014/main" id="{2E5EA6F7-0B1F-E590-50D3-3DD8D1719988}"/>
              </a:ext>
            </a:extLst>
          </p:cNvPr>
          <p:cNvSpPr/>
          <p:nvPr/>
        </p:nvSpPr>
        <p:spPr>
          <a:xfrm>
            <a:off x="3146067" y="5043601"/>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Steel (2020)</a:t>
            </a:r>
            <a:endParaRPr lang="en-US"/>
          </a:p>
        </p:txBody>
      </p:sp>
      <p:sp>
        <p:nvSpPr>
          <p:cNvPr id="33" name="Rectangle 32">
            <a:extLst>
              <a:ext uri="{FF2B5EF4-FFF2-40B4-BE49-F238E27FC236}">
                <a16:creationId xmlns:a16="http://schemas.microsoft.com/office/drawing/2014/main" id="{F522D082-13DC-DEBF-4B25-83CDA6036B8C}"/>
              </a:ext>
            </a:extLst>
          </p:cNvPr>
          <p:cNvSpPr/>
          <p:nvPr/>
        </p:nvSpPr>
        <p:spPr>
          <a:xfrm>
            <a:off x="9924402" y="2164542"/>
            <a:ext cx="1860616"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VCC (2009)</a:t>
            </a:r>
            <a:endParaRPr lang="en-US"/>
          </a:p>
        </p:txBody>
      </p:sp>
      <p:sp>
        <p:nvSpPr>
          <p:cNvPr id="36" name="TextBox 35">
            <a:extLst>
              <a:ext uri="{FF2B5EF4-FFF2-40B4-BE49-F238E27FC236}">
                <a16:creationId xmlns:a16="http://schemas.microsoft.com/office/drawing/2014/main" id="{5193E2C5-5FB1-6698-231B-139CE20F85AB}"/>
              </a:ext>
            </a:extLst>
          </p:cNvPr>
          <p:cNvSpPr txBox="1"/>
          <p:nvPr/>
        </p:nvSpPr>
        <p:spPr>
          <a:xfrm>
            <a:off x="1563192" y="-88592"/>
            <a:ext cx="9291518" cy="523220"/>
          </a:xfrm>
          <a:prstGeom prst="rect">
            <a:avLst/>
          </a:prstGeom>
          <a:noFill/>
        </p:spPr>
        <p:txBody>
          <a:bodyPr wrap="none" rtlCol="0">
            <a:spAutoFit/>
          </a:bodyPr>
          <a:lstStyle/>
          <a:p>
            <a:r>
              <a:rPr lang="en-US" sz="2800" dirty="0"/>
              <a:t>Systems Code Verification: Type theory vs Floyd-Hoare-Dijkstra</a:t>
            </a:r>
          </a:p>
        </p:txBody>
      </p:sp>
      <p:sp>
        <p:nvSpPr>
          <p:cNvPr id="6" name="Rectangle 5">
            <a:extLst>
              <a:ext uri="{FF2B5EF4-FFF2-40B4-BE49-F238E27FC236}">
                <a16:creationId xmlns:a16="http://schemas.microsoft.com/office/drawing/2014/main" id="{48E3FC3B-978C-7E0E-2D07-41C6E84C0CF5}"/>
              </a:ext>
            </a:extLst>
          </p:cNvPr>
          <p:cNvSpPr/>
          <p:nvPr/>
        </p:nvSpPr>
        <p:spPr>
          <a:xfrm>
            <a:off x="3217446" y="1560027"/>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F7 (2007)</a:t>
            </a:r>
            <a:endParaRPr lang="en-US"/>
          </a:p>
        </p:txBody>
      </p:sp>
      <p:sp>
        <p:nvSpPr>
          <p:cNvPr id="3" name="Rectangle 2">
            <a:extLst>
              <a:ext uri="{FF2B5EF4-FFF2-40B4-BE49-F238E27FC236}">
                <a16:creationId xmlns:a16="http://schemas.microsoft.com/office/drawing/2014/main" id="{33A40633-3C12-C523-48C0-2BFEA66FADA8}"/>
              </a:ext>
            </a:extLst>
          </p:cNvPr>
          <p:cNvSpPr/>
          <p:nvPr/>
        </p:nvSpPr>
        <p:spPr>
          <a:xfrm>
            <a:off x="684722" y="5828040"/>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Verus (2022)</a:t>
            </a:r>
          </a:p>
        </p:txBody>
      </p:sp>
      <p:sp>
        <p:nvSpPr>
          <p:cNvPr id="12" name="Rectangle 11">
            <a:extLst>
              <a:ext uri="{FF2B5EF4-FFF2-40B4-BE49-F238E27FC236}">
                <a16:creationId xmlns:a16="http://schemas.microsoft.com/office/drawing/2014/main" id="{6DAEB78C-A187-63C5-370E-27884FB996CD}"/>
              </a:ext>
            </a:extLst>
          </p:cNvPr>
          <p:cNvSpPr/>
          <p:nvPr/>
        </p:nvSpPr>
        <p:spPr>
          <a:xfrm>
            <a:off x="583005" y="4878592"/>
            <a:ext cx="4633085" cy="1785671"/>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r"/>
            <a:endParaRPr lang="en-US"/>
          </a:p>
        </p:txBody>
      </p:sp>
      <p:sp>
        <p:nvSpPr>
          <p:cNvPr id="15" name="Rectangle 14">
            <a:extLst>
              <a:ext uri="{FF2B5EF4-FFF2-40B4-BE49-F238E27FC236}">
                <a16:creationId xmlns:a16="http://schemas.microsoft.com/office/drawing/2014/main" id="{7644E576-BAF8-81D9-8862-185793C2DB04}"/>
              </a:ext>
            </a:extLst>
          </p:cNvPr>
          <p:cNvSpPr/>
          <p:nvPr/>
        </p:nvSpPr>
        <p:spPr>
          <a:xfrm>
            <a:off x="684722" y="4943226"/>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SLAyer (2008)</a:t>
            </a:r>
            <a:endParaRPr lang="en-US"/>
          </a:p>
        </p:txBody>
      </p:sp>
      <p:sp>
        <p:nvSpPr>
          <p:cNvPr id="17" name="Rectangle 16">
            <a:extLst>
              <a:ext uri="{FF2B5EF4-FFF2-40B4-BE49-F238E27FC236}">
                <a16:creationId xmlns:a16="http://schemas.microsoft.com/office/drawing/2014/main" id="{1B49BFC3-153F-4C3D-6DB5-9FFCC9E7F7F2}"/>
              </a:ext>
            </a:extLst>
          </p:cNvPr>
          <p:cNvSpPr/>
          <p:nvPr/>
        </p:nvSpPr>
        <p:spPr>
          <a:xfrm>
            <a:off x="669225" y="4104593"/>
            <a:ext cx="1895061" cy="596253"/>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Verona (2022)</a:t>
            </a:r>
          </a:p>
        </p:txBody>
      </p:sp>
      <p:sp>
        <p:nvSpPr>
          <p:cNvPr id="19" name="Rectangle 18">
            <a:extLst>
              <a:ext uri="{FF2B5EF4-FFF2-40B4-BE49-F238E27FC236}">
                <a16:creationId xmlns:a16="http://schemas.microsoft.com/office/drawing/2014/main" id="{58188857-DABD-5C0A-4C71-6964B510EA32}"/>
              </a:ext>
            </a:extLst>
          </p:cNvPr>
          <p:cNvSpPr/>
          <p:nvPr/>
        </p:nvSpPr>
        <p:spPr>
          <a:xfrm>
            <a:off x="5265581" y="5491754"/>
            <a:ext cx="1895061" cy="555572"/>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Armada (2020)</a:t>
            </a:r>
          </a:p>
        </p:txBody>
      </p:sp>
      <p:sp>
        <p:nvSpPr>
          <p:cNvPr id="21" name="Rectangle 20">
            <a:extLst>
              <a:ext uri="{FF2B5EF4-FFF2-40B4-BE49-F238E27FC236}">
                <a16:creationId xmlns:a16="http://schemas.microsoft.com/office/drawing/2014/main" id="{903041E4-D368-D691-177C-2F53B6F5D6DC}"/>
              </a:ext>
            </a:extLst>
          </p:cNvPr>
          <p:cNvSpPr/>
          <p:nvPr/>
        </p:nvSpPr>
        <p:spPr>
          <a:xfrm>
            <a:off x="9896628" y="3103490"/>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Chalice (2010)</a:t>
            </a:r>
            <a:endParaRPr lang="en-US"/>
          </a:p>
        </p:txBody>
      </p:sp>
      <p:sp>
        <p:nvSpPr>
          <p:cNvPr id="24" name="Rectangle 23">
            <a:extLst>
              <a:ext uri="{FF2B5EF4-FFF2-40B4-BE49-F238E27FC236}">
                <a16:creationId xmlns:a16="http://schemas.microsoft.com/office/drawing/2014/main" id="{1D55966D-A5CC-DF68-1B26-0D04AFD4D828}"/>
              </a:ext>
            </a:extLst>
          </p:cNvPr>
          <p:cNvSpPr/>
          <p:nvPr/>
        </p:nvSpPr>
        <p:spPr>
          <a:xfrm>
            <a:off x="9907645" y="4089323"/>
            <a:ext cx="1895061" cy="628113"/>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chemeClr val="tx1"/>
                </a:solidFill>
              </a:rPr>
              <a:t>Viper (2016)</a:t>
            </a:r>
            <a:endParaRPr lang="en-US"/>
          </a:p>
        </p:txBody>
      </p:sp>
      <p:sp>
        <p:nvSpPr>
          <p:cNvPr id="27" name="TextBox 26">
            <a:extLst>
              <a:ext uri="{FF2B5EF4-FFF2-40B4-BE49-F238E27FC236}">
                <a16:creationId xmlns:a16="http://schemas.microsoft.com/office/drawing/2014/main" id="{9152D55D-36A6-3F40-116F-BA19619EF704}"/>
              </a:ext>
            </a:extLst>
          </p:cNvPr>
          <p:cNvSpPr txBox="1"/>
          <p:nvPr/>
        </p:nvSpPr>
        <p:spPr>
          <a:xfrm>
            <a:off x="2576713" y="6298001"/>
            <a:ext cx="2610197" cy="369332"/>
          </a:xfrm>
          <a:prstGeom prst="rect">
            <a:avLst/>
          </a:prstGeom>
          <a:solidFill>
            <a:schemeClr val="bg1"/>
          </a:solidFill>
        </p:spPr>
        <p:txBody>
          <a:bodyPr wrap="square">
            <a:spAutoFit/>
          </a:bodyPr>
          <a:lstStyle/>
          <a:p>
            <a:pPr algn="r"/>
            <a:r>
              <a:rPr lang="en-US">
                <a:solidFill>
                  <a:schemeClr val="accent2">
                    <a:lumMod val="75000"/>
                  </a:schemeClr>
                </a:solidFill>
              </a:rPr>
              <a:t>Separation Logic (1999)</a:t>
            </a:r>
          </a:p>
        </p:txBody>
      </p:sp>
      <p:sp>
        <p:nvSpPr>
          <p:cNvPr id="9" name="Rectangle 8">
            <a:extLst>
              <a:ext uri="{FF2B5EF4-FFF2-40B4-BE49-F238E27FC236}">
                <a16:creationId xmlns:a16="http://schemas.microsoft.com/office/drawing/2014/main" id="{B9B12362-2E42-B0D4-AACD-0C62CA0D2DE7}"/>
              </a:ext>
            </a:extLst>
          </p:cNvPr>
          <p:cNvSpPr/>
          <p:nvPr/>
        </p:nvSpPr>
        <p:spPr>
          <a:xfrm>
            <a:off x="6130445" y="2164542"/>
            <a:ext cx="1860616"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HAVOC (2010)</a:t>
            </a:r>
            <a:endParaRPr lang="en-US"/>
          </a:p>
        </p:txBody>
      </p:sp>
      <p:sp>
        <p:nvSpPr>
          <p:cNvPr id="14" name="Rectangle 13">
            <a:extLst>
              <a:ext uri="{FF2B5EF4-FFF2-40B4-BE49-F238E27FC236}">
                <a16:creationId xmlns:a16="http://schemas.microsoft.com/office/drawing/2014/main" id="{055B0905-7BDC-E40F-C2E4-D92C5DFAF591}"/>
              </a:ext>
            </a:extLst>
          </p:cNvPr>
          <p:cNvSpPr/>
          <p:nvPr/>
        </p:nvSpPr>
        <p:spPr>
          <a:xfrm>
            <a:off x="9896628" y="227906"/>
            <a:ext cx="1860616"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dbl">
                <a:solidFill>
                  <a:schemeClr val="accent2">
                    <a:lumMod val="50000"/>
                  </a:schemeClr>
                </a:solidFill>
                <a:latin typeface="STCaiyun" panose="020B0503020204020204" pitchFamily="2" charset="-122"/>
                <a:ea typeface="STCaiyun" panose="020B0503020204020204" pitchFamily="2" charset="-122"/>
              </a:rPr>
              <a:t>Boogie </a:t>
            </a:r>
            <a:r>
              <a:rPr lang="en-US">
                <a:solidFill>
                  <a:schemeClr val="tx1"/>
                </a:solidFill>
              </a:rPr>
              <a:t>(2004)</a:t>
            </a:r>
            <a:r>
              <a:rPr lang="en-US" u="dbl">
                <a:solidFill>
                  <a:schemeClr val="accent2">
                    <a:lumMod val="50000"/>
                  </a:schemeClr>
                </a:solidFill>
                <a:latin typeface="STCaiyun" panose="020B0503020204020204" pitchFamily="2" charset="-122"/>
                <a:ea typeface="STCaiyun" panose="020B0503020204020204" pitchFamily="2" charset="-122"/>
              </a:rPr>
              <a:t> </a:t>
            </a:r>
          </a:p>
        </p:txBody>
      </p:sp>
      <p:sp>
        <p:nvSpPr>
          <p:cNvPr id="29" name="Rectangle 28">
            <a:extLst>
              <a:ext uri="{FF2B5EF4-FFF2-40B4-BE49-F238E27FC236}">
                <a16:creationId xmlns:a16="http://schemas.microsoft.com/office/drawing/2014/main" id="{1C14D778-7F92-2D0F-D038-50AED55B853C}"/>
              </a:ext>
            </a:extLst>
          </p:cNvPr>
          <p:cNvSpPr/>
          <p:nvPr/>
        </p:nvSpPr>
        <p:spPr>
          <a:xfrm>
            <a:off x="556830" y="320969"/>
            <a:ext cx="1895061" cy="708991"/>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chemeClr val="tx1"/>
                </a:solidFill>
              </a:rPr>
              <a:t>FP &amp; Logics</a:t>
            </a:r>
            <a:endParaRPr lang="en-US"/>
          </a:p>
        </p:txBody>
      </p:sp>
      <p:sp>
        <p:nvSpPr>
          <p:cNvPr id="32" name="Rectangle 31">
            <a:extLst>
              <a:ext uri="{FF2B5EF4-FFF2-40B4-BE49-F238E27FC236}">
                <a16:creationId xmlns:a16="http://schemas.microsoft.com/office/drawing/2014/main" id="{9486A597-20D6-7051-56D0-546E5164E659}"/>
              </a:ext>
            </a:extLst>
          </p:cNvPr>
          <p:cNvSpPr/>
          <p:nvPr/>
        </p:nvSpPr>
        <p:spPr>
          <a:xfrm>
            <a:off x="1022172" y="3267128"/>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EverCrypt (2019)</a:t>
            </a:r>
            <a:endParaRPr lang="en-US"/>
          </a:p>
        </p:txBody>
      </p:sp>
      <p:sp>
        <p:nvSpPr>
          <p:cNvPr id="35" name="Rectangle 34">
            <a:extLst>
              <a:ext uri="{FF2B5EF4-FFF2-40B4-BE49-F238E27FC236}">
                <a16:creationId xmlns:a16="http://schemas.microsoft.com/office/drawing/2014/main" id="{55DD793A-1B42-1D61-F0BD-8117F9F2F0CE}"/>
              </a:ext>
            </a:extLst>
          </p:cNvPr>
          <p:cNvSpPr/>
          <p:nvPr/>
        </p:nvSpPr>
        <p:spPr>
          <a:xfrm>
            <a:off x="3183044" y="3277237"/>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EverParse (2019)</a:t>
            </a:r>
            <a:endParaRPr lang="en-US"/>
          </a:p>
        </p:txBody>
      </p:sp>
      <p:sp>
        <p:nvSpPr>
          <p:cNvPr id="38" name="Rectangle 37">
            <a:extLst>
              <a:ext uri="{FF2B5EF4-FFF2-40B4-BE49-F238E27FC236}">
                <a16:creationId xmlns:a16="http://schemas.microsoft.com/office/drawing/2014/main" id="{C3BC906D-C99A-755A-58DF-A065C9219AAF}"/>
              </a:ext>
            </a:extLst>
          </p:cNvPr>
          <p:cNvSpPr/>
          <p:nvPr/>
        </p:nvSpPr>
        <p:spPr>
          <a:xfrm>
            <a:off x="1024002" y="2379697"/>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Vale (2017)</a:t>
            </a:r>
            <a:endParaRPr lang="en-US"/>
          </a:p>
        </p:txBody>
      </p:sp>
      <p:sp>
        <p:nvSpPr>
          <p:cNvPr id="40" name="Rectangle 39">
            <a:extLst>
              <a:ext uri="{FF2B5EF4-FFF2-40B4-BE49-F238E27FC236}">
                <a16:creationId xmlns:a16="http://schemas.microsoft.com/office/drawing/2014/main" id="{AF77E892-F22E-3714-10A9-23E7ACB0AF90}"/>
              </a:ext>
            </a:extLst>
          </p:cNvPr>
          <p:cNvSpPr/>
          <p:nvPr/>
        </p:nvSpPr>
        <p:spPr>
          <a:xfrm>
            <a:off x="3224252" y="694076"/>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 (2001)</a:t>
            </a:r>
            <a:endParaRPr lang="en-US"/>
          </a:p>
        </p:txBody>
      </p:sp>
      <p:sp>
        <p:nvSpPr>
          <p:cNvPr id="42" name="Rectangle 41">
            <a:extLst>
              <a:ext uri="{FF2B5EF4-FFF2-40B4-BE49-F238E27FC236}">
                <a16:creationId xmlns:a16="http://schemas.microsoft.com/office/drawing/2014/main" id="{CE85E441-5A11-11E3-C66A-111664F4B850}"/>
              </a:ext>
            </a:extLst>
          </p:cNvPr>
          <p:cNvSpPr/>
          <p:nvPr/>
        </p:nvSpPr>
        <p:spPr>
          <a:xfrm>
            <a:off x="5811701" y="4089323"/>
            <a:ext cx="1895061" cy="621795"/>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Ironfleet (2015)</a:t>
            </a:r>
            <a:endParaRPr lang="en-US"/>
          </a:p>
        </p:txBody>
      </p:sp>
      <p:sp>
        <p:nvSpPr>
          <p:cNvPr id="44" name="Rectangle 43">
            <a:extLst>
              <a:ext uri="{FF2B5EF4-FFF2-40B4-BE49-F238E27FC236}">
                <a16:creationId xmlns:a16="http://schemas.microsoft.com/office/drawing/2014/main" id="{AB330BBE-E042-E66C-B63F-1EB10A9C18A7}"/>
              </a:ext>
            </a:extLst>
          </p:cNvPr>
          <p:cNvSpPr/>
          <p:nvPr/>
        </p:nvSpPr>
        <p:spPr>
          <a:xfrm>
            <a:off x="9397696" y="1233018"/>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Spec# (2004)</a:t>
            </a:r>
            <a:endParaRPr lang="en-US"/>
          </a:p>
        </p:txBody>
      </p:sp>
      <p:sp>
        <p:nvSpPr>
          <p:cNvPr id="46" name="Rectangle 45">
            <a:extLst>
              <a:ext uri="{FF2B5EF4-FFF2-40B4-BE49-F238E27FC236}">
                <a16:creationId xmlns:a16="http://schemas.microsoft.com/office/drawing/2014/main" id="{B6C092BE-684C-D037-BDCE-4694D4CA1BE3}"/>
              </a:ext>
            </a:extLst>
          </p:cNvPr>
          <p:cNvSpPr/>
          <p:nvPr/>
        </p:nvSpPr>
        <p:spPr>
          <a:xfrm>
            <a:off x="556831" y="1630843"/>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Verve (2010)</a:t>
            </a:r>
            <a:endParaRPr lang="en-US"/>
          </a:p>
        </p:txBody>
      </p:sp>
      <p:sp>
        <p:nvSpPr>
          <p:cNvPr id="48" name="Rectangle 47">
            <a:extLst>
              <a:ext uri="{FF2B5EF4-FFF2-40B4-BE49-F238E27FC236}">
                <a16:creationId xmlns:a16="http://schemas.microsoft.com/office/drawing/2014/main" id="{EB997B6F-9FBC-37C5-9234-784301A4C092}"/>
              </a:ext>
            </a:extLst>
          </p:cNvPr>
          <p:cNvSpPr/>
          <p:nvPr/>
        </p:nvSpPr>
        <p:spPr>
          <a:xfrm>
            <a:off x="7856934" y="3110297"/>
            <a:ext cx="1860616"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Dafny (2010)</a:t>
            </a:r>
            <a:endParaRPr lang="en-US"/>
          </a:p>
        </p:txBody>
      </p:sp>
    </p:spTree>
    <p:extLst>
      <p:ext uri="{BB962C8B-B14F-4D97-AF65-F5344CB8AC3E}">
        <p14:creationId xmlns:p14="http://schemas.microsoft.com/office/powerpoint/2010/main" val="318683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19F38788-77CB-04D3-4A6F-162735968D9A}"/>
              </a:ext>
            </a:extLst>
          </p:cNvPr>
          <p:cNvCxnSpPr>
            <a:cxnSpLocks/>
            <a:stCxn id="9" idx="2"/>
            <a:endCxn id="3" idx="3"/>
          </p:cNvCxnSpPr>
          <p:nvPr/>
        </p:nvCxnSpPr>
        <p:spPr>
          <a:xfrm flipH="1">
            <a:off x="8323735" y="3378238"/>
            <a:ext cx="2270965" cy="3257176"/>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C578495-B3F9-9E84-4E6F-61F68CEDCF75}"/>
              </a:ext>
            </a:extLst>
          </p:cNvPr>
          <p:cNvCxnSpPr>
            <a:cxnSpLocks/>
            <a:stCxn id="3" idx="1"/>
            <a:endCxn id="6" idx="6"/>
          </p:cNvCxnSpPr>
          <p:nvPr/>
        </p:nvCxnSpPr>
        <p:spPr>
          <a:xfrm flipH="1" flipV="1">
            <a:off x="1673255" y="1655301"/>
            <a:ext cx="3774693" cy="4980113"/>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60904C0-1DDD-4A6A-B149-F7A0B09706C7}"/>
              </a:ext>
            </a:extLst>
          </p:cNvPr>
          <p:cNvCxnSpPr>
            <a:cxnSpLocks/>
            <a:stCxn id="9" idx="2"/>
            <a:endCxn id="34" idx="3"/>
          </p:cNvCxnSpPr>
          <p:nvPr/>
        </p:nvCxnSpPr>
        <p:spPr>
          <a:xfrm flipH="1">
            <a:off x="6584865" y="3378238"/>
            <a:ext cx="4009835" cy="29238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2AC5EAD-D76D-463D-8B55-00F6C7B0CF06}"/>
              </a:ext>
            </a:extLst>
          </p:cNvPr>
          <p:cNvSpPr/>
          <p:nvPr/>
        </p:nvSpPr>
        <p:spPr>
          <a:xfrm>
            <a:off x="256285" y="1379585"/>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Dafny</a:t>
            </a:r>
          </a:p>
        </p:txBody>
      </p:sp>
      <p:sp>
        <p:nvSpPr>
          <p:cNvPr id="7" name="Oval 6">
            <a:extLst>
              <a:ext uri="{FF2B5EF4-FFF2-40B4-BE49-F238E27FC236}">
                <a16:creationId xmlns:a16="http://schemas.microsoft.com/office/drawing/2014/main" id="{FDC29448-B71C-4B2F-ABC5-9B60C32259C0}"/>
              </a:ext>
            </a:extLst>
          </p:cNvPr>
          <p:cNvSpPr/>
          <p:nvPr/>
        </p:nvSpPr>
        <p:spPr>
          <a:xfrm>
            <a:off x="9198845" y="136241"/>
            <a:ext cx="1717118" cy="1018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t>IsabelleHOL</a:t>
            </a:r>
            <a:endParaRPr lang="en-US" sz="2400"/>
          </a:p>
        </p:txBody>
      </p:sp>
      <p:sp>
        <p:nvSpPr>
          <p:cNvPr id="9" name="Oval 8">
            <a:extLst>
              <a:ext uri="{FF2B5EF4-FFF2-40B4-BE49-F238E27FC236}">
                <a16:creationId xmlns:a16="http://schemas.microsoft.com/office/drawing/2014/main" id="{5A2CB578-F604-4B6B-AABA-0042F9571CDC}"/>
              </a:ext>
            </a:extLst>
          </p:cNvPr>
          <p:cNvSpPr/>
          <p:nvPr/>
        </p:nvSpPr>
        <p:spPr>
          <a:xfrm>
            <a:off x="10594700" y="3102522"/>
            <a:ext cx="1416970" cy="5514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Coq</a:t>
            </a:r>
          </a:p>
        </p:txBody>
      </p:sp>
      <p:sp>
        <p:nvSpPr>
          <p:cNvPr id="10" name="Oval 9">
            <a:extLst>
              <a:ext uri="{FF2B5EF4-FFF2-40B4-BE49-F238E27FC236}">
                <a16:creationId xmlns:a16="http://schemas.microsoft.com/office/drawing/2014/main" id="{80A41E7F-9E12-4BE1-B624-7E3EEEC374CD}"/>
              </a:ext>
            </a:extLst>
          </p:cNvPr>
          <p:cNvSpPr/>
          <p:nvPr/>
        </p:nvSpPr>
        <p:spPr>
          <a:xfrm>
            <a:off x="159366" y="3248715"/>
            <a:ext cx="1214545" cy="5514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Z3</a:t>
            </a:r>
          </a:p>
        </p:txBody>
      </p:sp>
      <p:sp>
        <p:nvSpPr>
          <p:cNvPr id="11" name="TextBox 10">
            <a:extLst>
              <a:ext uri="{FF2B5EF4-FFF2-40B4-BE49-F238E27FC236}">
                <a16:creationId xmlns:a16="http://schemas.microsoft.com/office/drawing/2014/main" id="{62734C44-5118-4457-9AB4-77CC4B40F4EA}"/>
              </a:ext>
            </a:extLst>
          </p:cNvPr>
          <p:cNvSpPr txBox="1"/>
          <p:nvPr/>
        </p:nvSpPr>
        <p:spPr>
          <a:xfrm>
            <a:off x="6442794" y="479925"/>
            <a:ext cx="2329484" cy="461665"/>
          </a:xfrm>
          <a:prstGeom prst="rect">
            <a:avLst/>
          </a:prstGeom>
          <a:noFill/>
          <a:ln>
            <a:solidFill>
              <a:schemeClr val="tx1"/>
            </a:solidFill>
          </a:ln>
        </p:spPr>
        <p:txBody>
          <a:bodyPr wrap="none" rtlCol="0">
            <a:spAutoFit/>
          </a:bodyPr>
          <a:lstStyle/>
          <a:p>
            <a:r>
              <a:rPr lang="en-US" sz="2400"/>
              <a:t>seL4 </a:t>
            </a:r>
            <a:r>
              <a:rPr lang="en-US" sz="2400" i="1"/>
              <a:t>(SOSP 2009)</a:t>
            </a:r>
          </a:p>
        </p:txBody>
      </p:sp>
      <p:sp>
        <p:nvSpPr>
          <p:cNvPr id="12" name="TextBox 11">
            <a:extLst>
              <a:ext uri="{FF2B5EF4-FFF2-40B4-BE49-F238E27FC236}">
                <a16:creationId xmlns:a16="http://schemas.microsoft.com/office/drawing/2014/main" id="{93F54446-A377-470E-8059-8DDA7C09331C}"/>
              </a:ext>
            </a:extLst>
          </p:cNvPr>
          <p:cNvSpPr txBox="1"/>
          <p:nvPr/>
        </p:nvSpPr>
        <p:spPr>
          <a:xfrm>
            <a:off x="6379974" y="1068469"/>
            <a:ext cx="2148345" cy="461665"/>
          </a:xfrm>
          <a:prstGeom prst="rect">
            <a:avLst/>
          </a:prstGeom>
          <a:noFill/>
          <a:ln>
            <a:solidFill>
              <a:schemeClr val="tx1"/>
            </a:solidFill>
          </a:ln>
        </p:spPr>
        <p:txBody>
          <a:bodyPr wrap="none" rtlCol="0">
            <a:spAutoFit/>
          </a:bodyPr>
          <a:lstStyle/>
          <a:p>
            <a:r>
              <a:rPr lang="en-US" sz="2400" err="1"/>
              <a:t>Jitk</a:t>
            </a:r>
            <a:r>
              <a:rPr lang="en-US" sz="2400"/>
              <a:t> </a:t>
            </a:r>
            <a:r>
              <a:rPr lang="en-US" sz="2400" i="1"/>
              <a:t>(OSDI 2014)</a:t>
            </a:r>
          </a:p>
        </p:txBody>
      </p:sp>
      <p:sp>
        <p:nvSpPr>
          <p:cNvPr id="13" name="TextBox 12">
            <a:extLst>
              <a:ext uri="{FF2B5EF4-FFF2-40B4-BE49-F238E27FC236}">
                <a16:creationId xmlns:a16="http://schemas.microsoft.com/office/drawing/2014/main" id="{685A2553-4E47-4D8A-A3AA-1EA00F8F4E19}"/>
              </a:ext>
            </a:extLst>
          </p:cNvPr>
          <p:cNvSpPr txBox="1"/>
          <p:nvPr/>
        </p:nvSpPr>
        <p:spPr>
          <a:xfrm>
            <a:off x="6379974" y="1617331"/>
            <a:ext cx="2415405" cy="461665"/>
          </a:xfrm>
          <a:prstGeom prst="rect">
            <a:avLst/>
          </a:prstGeom>
          <a:noFill/>
          <a:ln>
            <a:solidFill>
              <a:schemeClr val="tx1"/>
            </a:solidFill>
          </a:ln>
        </p:spPr>
        <p:txBody>
          <a:bodyPr wrap="none" rtlCol="0">
            <a:spAutoFit/>
          </a:bodyPr>
          <a:lstStyle/>
          <a:p>
            <a:r>
              <a:rPr lang="en-US" sz="2400"/>
              <a:t>FSCQ </a:t>
            </a:r>
            <a:r>
              <a:rPr lang="en-US" sz="2400" i="1"/>
              <a:t>(SOSP 2015)</a:t>
            </a:r>
          </a:p>
        </p:txBody>
      </p:sp>
      <p:sp>
        <p:nvSpPr>
          <p:cNvPr id="14" name="TextBox 13">
            <a:extLst>
              <a:ext uri="{FF2B5EF4-FFF2-40B4-BE49-F238E27FC236}">
                <a16:creationId xmlns:a16="http://schemas.microsoft.com/office/drawing/2014/main" id="{9D21009E-4F31-45A2-9F61-33F4913E5987}"/>
              </a:ext>
            </a:extLst>
          </p:cNvPr>
          <p:cNvSpPr txBox="1"/>
          <p:nvPr/>
        </p:nvSpPr>
        <p:spPr>
          <a:xfrm>
            <a:off x="6256591" y="2148750"/>
            <a:ext cx="2826287" cy="461665"/>
          </a:xfrm>
          <a:prstGeom prst="rect">
            <a:avLst/>
          </a:prstGeom>
          <a:noFill/>
          <a:ln>
            <a:solidFill>
              <a:schemeClr val="tx1"/>
            </a:solidFill>
          </a:ln>
        </p:spPr>
        <p:txBody>
          <a:bodyPr wrap="none" rtlCol="0">
            <a:spAutoFit/>
          </a:bodyPr>
          <a:lstStyle/>
          <a:p>
            <a:r>
              <a:rPr lang="en-US" sz="2400" err="1"/>
              <a:t>CertiKOS</a:t>
            </a:r>
            <a:r>
              <a:rPr lang="en-US" sz="2400"/>
              <a:t> </a:t>
            </a:r>
            <a:r>
              <a:rPr lang="en-US" sz="2400" i="1"/>
              <a:t>(OSDI 2016)</a:t>
            </a:r>
          </a:p>
        </p:txBody>
      </p:sp>
      <p:sp>
        <p:nvSpPr>
          <p:cNvPr id="15" name="TextBox 14">
            <a:extLst>
              <a:ext uri="{FF2B5EF4-FFF2-40B4-BE49-F238E27FC236}">
                <a16:creationId xmlns:a16="http://schemas.microsoft.com/office/drawing/2014/main" id="{3BCE0A7B-17B4-4B8C-826D-E14E30474252}"/>
              </a:ext>
            </a:extLst>
          </p:cNvPr>
          <p:cNvSpPr txBox="1"/>
          <p:nvPr/>
        </p:nvSpPr>
        <p:spPr>
          <a:xfrm>
            <a:off x="3266063" y="709004"/>
            <a:ext cx="2750946" cy="461665"/>
          </a:xfrm>
          <a:prstGeom prst="rect">
            <a:avLst/>
          </a:prstGeom>
          <a:noFill/>
          <a:ln>
            <a:solidFill>
              <a:schemeClr val="tx1"/>
            </a:solidFill>
          </a:ln>
        </p:spPr>
        <p:txBody>
          <a:bodyPr wrap="none" rtlCol="0">
            <a:spAutoFit/>
          </a:bodyPr>
          <a:lstStyle/>
          <a:p>
            <a:r>
              <a:rPr lang="en-US" sz="2400"/>
              <a:t>Ironclad </a:t>
            </a:r>
            <a:r>
              <a:rPr lang="en-US" sz="2400" i="1"/>
              <a:t>(OSDI 2014)</a:t>
            </a:r>
          </a:p>
        </p:txBody>
      </p:sp>
      <p:sp>
        <p:nvSpPr>
          <p:cNvPr id="21" name="TextBox 20">
            <a:extLst>
              <a:ext uri="{FF2B5EF4-FFF2-40B4-BE49-F238E27FC236}">
                <a16:creationId xmlns:a16="http://schemas.microsoft.com/office/drawing/2014/main" id="{9037196C-33AF-41DD-B379-2AE4D11161C6}"/>
              </a:ext>
            </a:extLst>
          </p:cNvPr>
          <p:cNvSpPr txBox="1"/>
          <p:nvPr/>
        </p:nvSpPr>
        <p:spPr>
          <a:xfrm>
            <a:off x="3219576" y="1289429"/>
            <a:ext cx="2893549" cy="461665"/>
          </a:xfrm>
          <a:prstGeom prst="rect">
            <a:avLst/>
          </a:prstGeom>
          <a:noFill/>
          <a:ln>
            <a:solidFill>
              <a:schemeClr val="tx1"/>
            </a:solidFill>
          </a:ln>
        </p:spPr>
        <p:txBody>
          <a:bodyPr wrap="none" rtlCol="0">
            <a:spAutoFit/>
          </a:bodyPr>
          <a:lstStyle/>
          <a:p>
            <a:r>
              <a:rPr lang="en-US" sz="2400" err="1"/>
              <a:t>IronFleet</a:t>
            </a:r>
            <a:r>
              <a:rPr lang="en-US" sz="2400"/>
              <a:t> </a:t>
            </a:r>
            <a:r>
              <a:rPr lang="en-US" sz="2400" i="1"/>
              <a:t>(SOSP 2015)</a:t>
            </a:r>
          </a:p>
        </p:txBody>
      </p:sp>
      <p:sp>
        <p:nvSpPr>
          <p:cNvPr id="22" name="TextBox 21">
            <a:extLst>
              <a:ext uri="{FF2B5EF4-FFF2-40B4-BE49-F238E27FC236}">
                <a16:creationId xmlns:a16="http://schemas.microsoft.com/office/drawing/2014/main" id="{0710B887-C770-4EFD-8ECB-DF461125F002}"/>
              </a:ext>
            </a:extLst>
          </p:cNvPr>
          <p:cNvSpPr txBox="1"/>
          <p:nvPr/>
        </p:nvSpPr>
        <p:spPr>
          <a:xfrm>
            <a:off x="3324275" y="1801059"/>
            <a:ext cx="2827634" cy="461665"/>
          </a:xfrm>
          <a:prstGeom prst="rect">
            <a:avLst/>
          </a:prstGeom>
          <a:noFill/>
          <a:ln>
            <a:solidFill>
              <a:schemeClr val="tx1"/>
            </a:solidFill>
          </a:ln>
        </p:spPr>
        <p:txBody>
          <a:bodyPr wrap="none" rtlCol="0">
            <a:spAutoFit/>
          </a:bodyPr>
          <a:lstStyle/>
          <a:p>
            <a:r>
              <a:rPr lang="en-US" sz="2400"/>
              <a:t>Yggdrasil </a:t>
            </a:r>
            <a:r>
              <a:rPr lang="en-US" sz="2400" i="1"/>
              <a:t>(OSDI 2016)</a:t>
            </a:r>
          </a:p>
        </p:txBody>
      </p:sp>
      <p:cxnSp>
        <p:nvCxnSpPr>
          <p:cNvPr id="25" name="Straight Connector 24">
            <a:extLst>
              <a:ext uri="{FF2B5EF4-FFF2-40B4-BE49-F238E27FC236}">
                <a16:creationId xmlns:a16="http://schemas.microsoft.com/office/drawing/2014/main" id="{902DC967-6A53-457E-8ECF-6CBEB3BBF4C4}"/>
              </a:ext>
            </a:extLst>
          </p:cNvPr>
          <p:cNvCxnSpPr>
            <a:cxnSpLocks/>
            <a:stCxn id="15" idx="1"/>
            <a:endCxn id="6" idx="6"/>
          </p:cNvCxnSpPr>
          <p:nvPr/>
        </p:nvCxnSpPr>
        <p:spPr>
          <a:xfrm flipH="1">
            <a:off x="1673255" y="939837"/>
            <a:ext cx="1592808" cy="71546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FEE103-976D-4C0C-8000-3E8FA8DA117D}"/>
              </a:ext>
            </a:extLst>
          </p:cNvPr>
          <p:cNvCxnSpPr>
            <a:cxnSpLocks/>
            <a:stCxn id="15" idx="1"/>
            <a:endCxn id="10" idx="6"/>
          </p:cNvCxnSpPr>
          <p:nvPr/>
        </p:nvCxnSpPr>
        <p:spPr>
          <a:xfrm flipH="1">
            <a:off x="1373911" y="939837"/>
            <a:ext cx="1892152" cy="25845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84E90E1-33CE-41BB-972B-7AE1BEFFB11D}"/>
              </a:ext>
            </a:extLst>
          </p:cNvPr>
          <p:cNvCxnSpPr>
            <a:cxnSpLocks/>
            <a:stCxn id="21" idx="1"/>
            <a:endCxn id="10" idx="6"/>
          </p:cNvCxnSpPr>
          <p:nvPr/>
        </p:nvCxnSpPr>
        <p:spPr>
          <a:xfrm flipH="1">
            <a:off x="1373911" y="1520262"/>
            <a:ext cx="1845665" cy="20041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69A2F6-90D9-43F3-88B1-3677C0142523}"/>
              </a:ext>
            </a:extLst>
          </p:cNvPr>
          <p:cNvCxnSpPr>
            <a:cxnSpLocks/>
            <a:stCxn id="22" idx="1"/>
            <a:endCxn id="10" idx="6"/>
          </p:cNvCxnSpPr>
          <p:nvPr/>
        </p:nvCxnSpPr>
        <p:spPr>
          <a:xfrm flipH="1">
            <a:off x="1373911" y="2031892"/>
            <a:ext cx="1950364" cy="149253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55D28E9-EFE9-4E82-9B17-2442C9E59C83}"/>
              </a:ext>
            </a:extLst>
          </p:cNvPr>
          <p:cNvCxnSpPr>
            <a:cxnSpLocks/>
            <a:stCxn id="21" idx="1"/>
            <a:endCxn id="6" idx="6"/>
          </p:cNvCxnSpPr>
          <p:nvPr/>
        </p:nvCxnSpPr>
        <p:spPr>
          <a:xfrm flipH="1">
            <a:off x="1673255" y="1520262"/>
            <a:ext cx="1546321" cy="135039"/>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114975D-82B0-4E0D-AE77-B980FA17F6B6}"/>
              </a:ext>
            </a:extLst>
          </p:cNvPr>
          <p:cNvCxnSpPr>
            <a:cxnSpLocks/>
            <a:stCxn id="9" idx="2"/>
            <a:endCxn id="13" idx="3"/>
          </p:cNvCxnSpPr>
          <p:nvPr/>
        </p:nvCxnSpPr>
        <p:spPr>
          <a:xfrm flipH="1" flipV="1">
            <a:off x="8795379" y="1848164"/>
            <a:ext cx="1799321" cy="15300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668ABD4-0615-4376-974F-41D828A04727}"/>
              </a:ext>
            </a:extLst>
          </p:cNvPr>
          <p:cNvCxnSpPr>
            <a:cxnSpLocks/>
            <a:stCxn id="9" idx="2"/>
            <a:endCxn id="14" idx="3"/>
          </p:cNvCxnSpPr>
          <p:nvPr/>
        </p:nvCxnSpPr>
        <p:spPr>
          <a:xfrm flipH="1" flipV="1">
            <a:off x="9082878" y="2379583"/>
            <a:ext cx="1511822" cy="9986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B6DF22-B1BD-427B-9B33-200078A4FCC0}"/>
              </a:ext>
            </a:extLst>
          </p:cNvPr>
          <p:cNvCxnSpPr>
            <a:cxnSpLocks/>
            <a:stCxn id="12" idx="3"/>
            <a:endCxn id="9" idx="2"/>
          </p:cNvCxnSpPr>
          <p:nvPr/>
        </p:nvCxnSpPr>
        <p:spPr>
          <a:xfrm>
            <a:off x="8528319" y="1299302"/>
            <a:ext cx="2066381" cy="207893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7047121-7B66-4911-8EAD-5E0B178FC00E}"/>
              </a:ext>
            </a:extLst>
          </p:cNvPr>
          <p:cNvCxnSpPr>
            <a:cxnSpLocks/>
            <a:stCxn id="11" idx="3"/>
            <a:endCxn id="7" idx="2"/>
          </p:cNvCxnSpPr>
          <p:nvPr/>
        </p:nvCxnSpPr>
        <p:spPr>
          <a:xfrm flipV="1">
            <a:off x="8772278" y="645612"/>
            <a:ext cx="426567" cy="651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itle 1">
            <a:extLst>
              <a:ext uri="{FF2B5EF4-FFF2-40B4-BE49-F238E27FC236}">
                <a16:creationId xmlns:a16="http://schemas.microsoft.com/office/drawing/2014/main" id="{5742A917-E63D-455D-A7FE-B3042B1403F7}"/>
              </a:ext>
            </a:extLst>
          </p:cNvPr>
          <p:cNvSpPr>
            <a:spLocks noGrp="1"/>
          </p:cNvSpPr>
          <p:nvPr>
            <p:ph type="title"/>
          </p:nvPr>
        </p:nvSpPr>
        <p:spPr>
          <a:xfrm>
            <a:off x="2152650" y="-400762"/>
            <a:ext cx="7886700" cy="1325563"/>
          </a:xfrm>
        </p:spPr>
        <p:txBody>
          <a:bodyPr/>
          <a:lstStyle/>
          <a:p>
            <a:r>
              <a:rPr lang="en-US" b="1"/>
              <a:t>Verified systems at SOSP, OSDI</a:t>
            </a:r>
          </a:p>
        </p:txBody>
      </p:sp>
      <p:sp>
        <p:nvSpPr>
          <p:cNvPr id="31" name="TextBox 30">
            <a:extLst>
              <a:ext uri="{FF2B5EF4-FFF2-40B4-BE49-F238E27FC236}">
                <a16:creationId xmlns:a16="http://schemas.microsoft.com/office/drawing/2014/main" id="{7E7F93E6-99C9-4EDF-A316-3E61401C163D}"/>
              </a:ext>
            </a:extLst>
          </p:cNvPr>
          <p:cNvSpPr txBox="1"/>
          <p:nvPr/>
        </p:nvSpPr>
        <p:spPr>
          <a:xfrm>
            <a:off x="6715086" y="2635052"/>
            <a:ext cx="2604559" cy="461665"/>
          </a:xfrm>
          <a:prstGeom prst="rect">
            <a:avLst/>
          </a:prstGeom>
          <a:noFill/>
          <a:ln>
            <a:solidFill>
              <a:schemeClr val="tx1"/>
            </a:solidFill>
          </a:ln>
        </p:spPr>
        <p:txBody>
          <a:bodyPr wrap="none" rtlCol="0">
            <a:spAutoFit/>
          </a:bodyPr>
          <a:lstStyle/>
          <a:p>
            <a:r>
              <a:rPr lang="en-US" sz="2400"/>
              <a:t>DFSCQ </a:t>
            </a:r>
            <a:r>
              <a:rPr lang="en-US" sz="2400" i="1"/>
              <a:t>(SOSP 2017)</a:t>
            </a:r>
          </a:p>
        </p:txBody>
      </p:sp>
      <p:cxnSp>
        <p:nvCxnSpPr>
          <p:cNvPr id="32" name="Straight Connector 31">
            <a:extLst>
              <a:ext uri="{FF2B5EF4-FFF2-40B4-BE49-F238E27FC236}">
                <a16:creationId xmlns:a16="http://schemas.microsoft.com/office/drawing/2014/main" id="{7AFF3CF0-BF89-414B-B752-ED24A06B046D}"/>
              </a:ext>
            </a:extLst>
          </p:cNvPr>
          <p:cNvCxnSpPr>
            <a:cxnSpLocks/>
            <a:stCxn id="9" idx="2"/>
            <a:endCxn id="31" idx="3"/>
          </p:cNvCxnSpPr>
          <p:nvPr/>
        </p:nvCxnSpPr>
        <p:spPr>
          <a:xfrm flipH="1" flipV="1">
            <a:off x="9319645" y="2865885"/>
            <a:ext cx="1275055" cy="512353"/>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012C968-5D45-47E1-B1F2-2CFEF6A65B3A}"/>
              </a:ext>
            </a:extLst>
          </p:cNvPr>
          <p:cNvSpPr txBox="1"/>
          <p:nvPr/>
        </p:nvSpPr>
        <p:spPr>
          <a:xfrm>
            <a:off x="3303736" y="2342586"/>
            <a:ext cx="2817631" cy="461665"/>
          </a:xfrm>
          <a:prstGeom prst="rect">
            <a:avLst/>
          </a:prstGeom>
          <a:noFill/>
          <a:ln>
            <a:solidFill>
              <a:schemeClr val="tx1"/>
            </a:solidFill>
          </a:ln>
        </p:spPr>
        <p:txBody>
          <a:bodyPr wrap="none" rtlCol="0">
            <a:spAutoFit/>
          </a:bodyPr>
          <a:lstStyle/>
          <a:p>
            <a:r>
              <a:rPr lang="en-US" sz="2400"/>
              <a:t>Komodo </a:t>
            </a:r>
            <a:r>
              <a:rPr lang="en-US" sz="2400" i="1"/>
              <a:t>(SOSP 2017)</a:t>
            </a:r>
          </a:p>
        </p:txBody>
      </p:sp>
      <p:cxnSp>
        <p:nvCxnSpPr>
          <p:cNvPr id="42" name="Straight Connector 41">
            <a:extLst>
              <a:ext uri="{FF2B5EF4-FFF2-40B4-BE49-F238E27FC236}">
                <a16:creationId xmlns:a16="http://schemas.microsoft.com/office/drawing/2014/main" id="{B1A9D493-C221-4D0C-ABAF-2FE59CB6116F}"/>
              </a:ext>
            </a:extLst>
          </p:cNvPr>
          <p:cNvCxnSpPr>
            <a:cxnSpLocks/>
            <a:stCxn id="38" idx="1"/>
            <a:endCxn id="6" idx="6"/>
          </p:cNvCxnSpPr>
          <p:nvPr/>
        </p:nvCxnSpPr>
        <p:spPr>
          <a:xfrm flipH="1" flipV="1">
            <a:off x="1673255" y="1655301"/>
            <a:ext cx="1630481" cy="918118"/>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5EE1CBA-D7DE-4825-94A1-A9DF4D940B32}"/>
              </a:ext>
            </a:extLst>
          </p:cNvPr>
          <p:cNvCxnSpPr>
            <a:cxnSpLocks/>
            <a:stCxn id="38" idx="1"/>
            <a:endCxn id="10" idx="6"/>
          </p:cNvCxnSpPr>
          <p:nvPr/>
        </p:nvCxnSpPr>
        <p:spPr>
          <a:xfrm flipH="1">
            <a:off x="1373911" y="2573419"/>
            <a:ext cx="1929825" cy="9510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C14E155-3D18-4EAC-8AEE-DB2795DF8C13}"/>
              </a:ext>
            </a:extLst>
          </p:cNvPr>
          <p:cNvCxnSpPr>
            <a:cxnSpLocks/>
            <a:stCxn id="29" idx="1"/>
            <a:endCxn id="10" idx="6"/>
          </p:cNvCxnSpPr>
          <p:nvPr/>
        </p:nvCxnSpPr>
        <p:spPr>
          <a:xfrm flipH="1">
            <a:off x="1373911" y="3096602"/>
            <a:ext cx="1766697" cy="427829"/>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F6D53D1-8231-4453-A427-92CEB577512D}"/>
              </a:ext>
            </a:extLst>
          </p:cNvPr>
          <p:cNvSpPr txBox="1"/>
          <p:nvPr/>
        </p:nvSpPr>
        <p:spPr>
          <a:xfrm>
            <a:off x="4093798" y="3439792"/>
            <a:ext cx="2491067" cy="461665"/>
          </a:xfrm>
          <a:prstGeom prst="rect">
            <a:avLst/>
          </a:prstGeom>
          <a:solidFill>
            <a:schemeClr val="bg1"/>
          </a:solidFill>
          <a:ln>
            <a:solidFill>
              <a:schemeClr val="tx1"/>
            </a:solidFill>
          </a:ln>
        </p:spPr>
        <p:txBody>
          <a:bodyPr wrap="none" rtlCol="0">
            <a:spAutoFit/>
          </a:bodyPr>
          <a:lstStyle/>
          <a:p>
            <a:r>
              <a:rPr lang="en-US" sz="2400"/>
              <a:t>Nickel </a:t>
            </a:r>
            <a:r>
              <a:rPr lang="en-US" sz="2400" i="1"/>
              <a:t>(OSDI 2018)</a:t>
            </a:r>
          </a:p>
        </p:txBody>
      </p:sp>
      <p:cxnSp>
        <p:nvCxnSpPr>
          <p:cNvPr id="35" name="Straight Connector 34">
            <a:extLst>
              <a:ext uri="{FF2B5EF4-FFF2-40B4-BE49-F238E27FC236}">
                <a16:creationId xmlns:a16="http://schemas.microsoft.com/office/drawing/2014/main" id="{58AD2CCA-50D4-46A6-840F-E0E309822FD3}"/>
              </a:ext>
            </a:extLst>
          </p:cNvPr>
          <p:cNvCxnSpPr>
            <a:cxnSpLocks/>
            <a:stCxn id="34" idx="1"/>
            <a:endCxn id="10" idx="6"/>
          </p:cNvCxnSpPr>
          <p:nvPr/>
        </p:nvCxnSpPr>
        <p:spPr>
          <a:xfrm flipH="1" flipV="1">
            <a:off x="1373911" y="3524431"/>
            <a:ext cx="2719887" cy="146194"/>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958664-EFD0-438F-A155-9D42536C7E5A}"/>
              </a:ext>
            </a:extLst>
          </p:cNvPr>
          <p:cNvCxnSpPr>
            <a:cxnSpLocks/>
            <a:stCxn id="9" idx="2"/>
            <a:endCxn id="39" idx="3"/>
          </p:cNvCxnSpPr>
          <p:nvPr/>
        </p:nvCxnSpPr>
        <p:spPr>
          <a:xfrm flipH="1" flipV="1">
            <a:off x="9280794" y="3369997"/>
            <a:ext cx="1313906" cy="8241"/>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EC69274-7D83-440C-95B7-C77B1ED3A608}"/>
              </a:ext>
            </a:extLst>
          </p:cNvPr>
          <p:cNvSpPr txBox="1"/>
          <p:nvPr/>
        </p:nvSpPr>
        <p:spPr>
          <a:xfrm>
            <a:off x="6714037" y="3719194"/>
            <a:ext cx="2682145" cy="461665"/>
          </a:xfrm>
          <a:prstGeom prst="rect">
            <a:avLst/>
          </a:prstGeom>
          <a:solidFill>
            <a:schemeClr val="bg1"/>
          </a:solidFill>
          <a:ln>
            <a:solidFill>
              <a:schemeClr val="tx1"/>
            </a:solidFill>
          </a:ln>
        </p:spPr>
        <p:txBody>
          <a:bodyPr wrap="none" rtlCol="0">
            <a:spAutoFit/>
          </a:bodyPr>
          <a:lstStyle/>
          <a:p>
            <a:r>
              <a:rPr lang="en-US" sz="2400" err="1"/>
              <a:t>DiskSec</a:t>
            </a:r>
            <a:r>
              <a:rPr lang="en-US" sz="2400"/>
              <a:t> </a:t>
            </a:r>
            <a:r>
              <a:rPr lang="en-US" sz="2400" i="1"/>
              <a:t>(OSDI 2018)</a:t>
            </a:r>
          </a:p>
        </p:txBody>
      </p:sp>
      <p:cxnSp>
        <p:nvCxnSpPr>
          <p:cNvPr id="46" name="Straight Connector 45">
            <a:extLst>
              <a:ext uri="{FF2B5EF4-FFF2-40B4-BE49-F238E27FC236}">
                <a16:creationId xmlns:a16="http://schemas.microsoft.com/office/drawing/2014/main" id="{2D3DCB5A-83CE-4B92-B87E-57BCD69C232F}"/>
              </a:ext>
            </a:extLst>
          </p:cNvPr>
          <p:cNvCxnSpPr>
            <a:cxnSpLocks/>
            <a:stCxn id="9" idx="2"/>
            <a:endCxn id="45" idx="3"/>
          </p:cNvCxnSpPr>
          <p:nvPr/>
        </p:nvCxnSpPr>
        <p:spPr>
          <a:xfrm flipH="1">
            <a:off x="9396182" y="3378238"/>
            <a:ext cx="1198518" cy="571789"/>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E2893CE-D51A-4519-81B6-A57E924C55BE}"/>
              </a:ext>
            </a:extLst>
          </p:cNvPr>
          <p:cNvSpPr txBox="1"/>
          <p:nvPr/>
        </p:nvSpPr>
        <p:spPr>
          <a:xfrm>
            <a:off x="3068060" y="3906930"/>
            <a:ext cx="2533066" cy="461665"/>
          </a:xfrm>
          <a:prstGeom prst="rect">
            <a:avLst/>
          </a:prstGeom>
          <a:solidFill>
            <a:schemeClr val="bg1"/>
          </a:solidFill>
          <a:ln>
            <a:solidFill>
              <a:schemeClr val="tx1"/>
            </a:solidFill>
          </a:ln>
        </p:spPr>
        <p:txBody>
          <a:bodyPr wrap="none" rtlCol="0">
            <a:spAutoFit/>
          </a:bodyPr>
          <a:lstStyle/>
          <a:p>
            <a:r>
              <a:rPr lang="en-US" sz="2400"/>
              <a:t>Serval </a:t>
            </a:r>
            <a:r>
              <a:rPr lang="en-US" sz="2400" i="1"/>
              <a:t>(SOSP 2019)</a:t>
            </a:r>
          </a:p>
        </p:txBody>
      </p:sp>
      <p:sp>
        <p:nvSpPr>
          <p:cNvPr id="48" name="TextBox 47">
            <a:extLst>
              <a:ext uri="{FF2B5EF4-FFF2-40B4-BE49-F238E27FC236}">
                <a16:creationId xmlns:a16="http://schemas.microsoft.com/office/drawing/2014/main" id="{A1CD3D7F-C746-496F-B886-9BECBD0C95E1}"/>
              </a:ext>
            </a:extLst>
          </p:cNvPr>
          <p:cNvSpPr txBox="1"/>
          <p:nvPr/>
        </p:nvSpPr>
        <p:spPr>
          <a:xfrm>
            <a:off x="3029927" y="4944863"/>
            <a:ext cx="2836354" cy="461665"/>
          </a:xfrm>
          <a:prstGeom prst="rect">
            <a:avLst/>
          </a:prstGeom>
          <a:solidFill>
            <a:schemeClr val="bg1"/>
          </a:solidFill>
          <a:ln>
            <a:solidFill>
              <a:schemeClr val="tx1"/>
            </a:solidFill>
          </a:ln>
        </p:spPr>
        <p:txBody>
          <a:bodyPr wrap="none" rtlCol="0">
            <a:spAutoFit/>
          </a:bodyPr>
          <a:lstStyle/>
          <a:p>
            <a:r>
              <a:rPr lang="en-US" sz="2400"/>
              <a:t>Jitterbug </a:t>
            </a:r>
            <a:r>
              <a:rPr lang="en-US" sz="2400" i="1"/>
              <a:t>(OSDI 2020)</a:t>
            </a:r>
          </a:p>
        </p:txBody>
      </p:sp>
      <p:sp>
        <p:nvSpPr>
          <p:cNvPr id="49" name="TextBox 48">
            <a:extLst>
              <a:ext uri="{FF2B5EF4-FFF2-40B4-BE49-F238E27FC236}">
                <a16:creationId xmlns:a16="http://schemas.microsoft.com/office/drawing/2014/main" id="{9C96C6B8-2049-467E-A44A-130CE6A50EDC}"/>
              </a:ext>
            </a:extLst>
          </p:cNvPr>
          <p:cNvSpPr txBox="1"/>
          <p:nvPr/>
        </p:nvSpPr>
        <p:spPr>
          <a:xfrm>
            <a:off x="2827179" y="5917987"/>
            <a:ext cx="3039102" cy="461665"/>
          </a:xfrm>
          <a:prstGeom prst="rect">
            <a:avLst/>
          </a:prstGeom>
          <a:solidFill>
            <a:schemeClr val="bg1"/>
          </a:solidFill>
          <a:ln>
            <a:solidFill>
              <a:schemeClr val="tx1"/>
            </a:solidFill>
          </a:ln>
        </p:spPr>
        <p:txBody>
          <a:bodyPr wrap="none" rtlCol="0">
            <a:spAutoFit/>
          </a:bodyPr>
          <a:lstStyle/>
          <a:p>
            <a:r>
              <a:rPr lang="en-US" sz="2400" err="1"/>
              <a:t>VeriBetrFS</a:t>
            </a:r>
            <a:r>
              <a:rPr lang="en-US" sz="2400"/>
              <a:t> </a:t>
            </a:r>
            <a:r>
              <a:rPr lang="en-US" sz="2400" i="1"/>
              <a:t>(OSDI 2020)</a:t>
            </a:r>
          </a:p>
        </p:txBody>
      </p:sp>
      <p:sp>
        <p:nvSpPr>
          <p:cNvPr id="50" name="TextBox 49">
            <a:extLst>
              <a:ext uri="{FF2B5EF4-FFF2-40B4-BE49-F238E27FC236}">
                <a16:creationId xmlns:a16="http://schemas.microsoft.com/office/drawing/2014/main" id="{CDD091BE-B913-43F0-BD49-574B29180CCB}"/>
              </a:ext>
            </a:extLst>
          </p:cNvPr>
          <p:cNvSpPr txBox="1"/>
          <p:nvPr/>
        </p:nvSpPr>
        <p:spPr>
          <a:xfrm>
            <a:off x="3087000" y="4429330"/>
            <a:ext cx="2491067" cy="461665"/>
          </a:xfrm>
          <a:prstGeom prst="rect">
            <a:avLst/>
          </a:prstGeom>
          <a:solidFill>
            <a:schemeClr val="bg1"/>
          </a:solidFill>
          <a:ln>
            <a:solidFill>
              <a:schemeClr val="tx1"/>
            </a:solidFill>
          </a:ln>
        </p:spPr>
        <p:txBody>
          <a:bodyPr wrap="none" rtlCol="0">
            <a:spAutoFit/>
          </a:bodyPr>
          <a:lstStyle/>
          <a:p>
            <a:r>
              <a:rPr lang="en-US" sz="2400"/>
              <a:t>Vigor </a:t>
            </a:r>
            <a:r>
              <a:rPr lang="en-US" sz="2400" i="1"/>
              <a:t>(SOSP 2019)</a:t>
            </a:r>
          </a:p>
        </p:txBody>
      </p:sp>
      <p:sp>
        <p:nvSpPr>
          <p:cNvPr id="51" name="TextBox 50">
            <a:extLst>
              <a:ext uri="{FF2B5EF4-FFF2-40B4-BE49-F238E27FC236}">
                <a16:creationId xmlns:a16="http://schemas.microsoft.com/office/drawing/2014/main" id="{B4EAEBFF-80B5-43D1-9408-8FEF49AA623E}"/>
              </a:ext>
            </a:extLst>
          </p:cNvPr>
          <p:cNvSpPr txBox="1"/>
          <p:nvPr/>
        </p:nvSpPr>
        <p:spPr>
          <a:xfrm>
            <a:off x="3015710" y="5431425"/>
            <a:ext cx="2491067" cy="461665"/>
          </a:xfrm>
          <a:prstGeom prst="rect">
            <a:avLst/>
          </a:prstGeom>
          <a:solidFill>
            <a:schemeClr val="bg1"/>
          </a:solidFill>
          <a:ln>
            <a:solidFill>
              <a:schemeClr val="tx1"/>
            </a:solidFill>
          </a:ln>
        </p:spPr>
        <p:txBody>
          <a:bodyPr wrap="none" rtlCol="0">
            <a:spAutoFit/>
          </a:bodyPr>
          <a:lstStyle/>
          <a:p>
            <a:r>
              <a:rPr lang="en-US" sz="2400"/>
              <a:t>SCFTL </a:t>
            </a:r>
            <a:r>
              <a:rPr lang="en-US" sz="2400" i="1"/>
              <a:t>(OSDI 2020)</a:t>
            </a:r>
          </a:p>
        </p:txBody>
      </p:sp>
      <p:sp>
        <p:nvSpPr>
          <p:cNvPr id="52" name="TextBox 51">
            <a:extLst>
              <a:ext uri="{FF2B5EF4-FFF2-40B4-BE49-F238E27FC236}">
                <a16:creationId xmlns:a16="http://schemas.microsoft.com/office/drawing/2014/main" id="{471A81F5-469E-4D1B-8C6D-6FA265A0F28F}"/>
              </a:ext>
            </a:extLst>
          </p:cNvPr>
          <p:cNvSpPr txBox="1"/>
          <p:nvPr/>
        </p:nvSpPr>
        <p:spPr>
          <a:xfrm>
            <a:off x="6658958" y="5251954"/>
            <a:ext cx="3005951" cy="461665"/>
          </a:xfrm>
          <a:prstGeom prst="rect">
            <a:avLst/>
          </a:prstGeom>
          <a:solidFill>
            <a:schemeClr val="bg1"/>
          </a:solidFill>
          <a:ln>
            <a:solidFill>
              <a:schemeClr val="tx1"/>
            </a:solidFill>
          </a:ln>
        </p:spPr>
        <p:txBody>
          <a:bodyPr wrap="none" rtlCol="0">
            <a:spAutoFit/>
          </a:bodyPr>
          <a:lstStyle/>
          <a:p>
            <a:r>
              <a:rPr lang="en-US" sz="2400" err="1"/>
              <a:t>GoJournal</a:t>
            </a:r>
            <a:r>
              <a:rPr lang="en-US" sz="2400"/>
              <a:t> </a:t>
            </a:r>
            <a:r>
              <a:rPr lang="en-US" sz="2400" i="1"/>
              <a:t>(OSDI 2021)</a:t>
            </a:r>
          </a:p>
        </p:txBody>
      </p:sp>
      <p:sp>
        <p:nvSpPr>
          <p:cNvPr id="54" name="TextBox 53">
            <a:extLst>
              <a:ext uri="{FF2B5EF4-FFF2-40B4-BE49-F238E27FC236}">
                <a16:creationId xmlns:a16="http://schemas.microsoft.com/office/drawing/2014/main" id="{FEC51A7F-111A-4783-BB4E-F77B76464A44}"/>
              </a:ext>
            </a:extLst>
          </p:cNvPr>
          <p:cNvSpPr txBox="1"/>
          <p:nvPr/>
        </p:nvSpPr>
        <p:spPr>
          <a:xfrm>
            <a:off x="6714037" y="4215772"/>
            <a:ext cx="2950872" cy="461665"/>
          </a:xfrm>
          <a:prstGeom prst="rect">
            <a:avLst/>
          </a:prstGeom>
          <a:solidFill>
            <a:schemeClr val="bg1"/>
          </a:solidFill>
          <a:ln>
            <a:solidFill>
              <a:schemeClr val="tx1"/>
            </a:solidFill>
          </a:ln>
        </p:spPr>
        <p:txBody>
          <a:bodyPr wrap="none" rtlCol="0">
            <a:spAutoFit/>
          </a:bodyPr>
          <a:lstStyle/>
          <a:p>
            <a:r>
              <a:rPr lang="en-US" sz="2400"/>
              <a:t>Perennial </a:t>
            </a:r>
            <a:r>
              <a:rPr lang="en-US" sz="2400" i="1"/>
              <a:t>(SOSP 2019)</a:t>
            </a:r>
          </a:p>
        </p:txBody>
      </p:sp>
      <p:sp>
        <p:nvSpPr>
          <p:cNvPr id="55" name="TextBox 54">
            <a:extLst>
              <a:ext uri="{FF2B5EF4-FFF2-40B4-BE49-F238E27FC236}">
                <a16:creationId xmlns:a16="http://schemas.microsoft.com/office/drawing/2014/main" id="{03D73D89-433D-440E-80B2-31110B76EDD7}"/>
              </a:ext>
            </a:extLst>
          </p:cNvPr>
          <p:cNvSpPr txBox="1"/>
          <p:nvPr/>
        </p:nvSpPr>
        <p:spPr>
          <a:xfrm>
            <a:off x="6941147" y="4728505"/>
            <a:ext cx="2729465" cy="461665"/>
          </a:xfrm>
          <a:prstGeom prst="rect">
            <a:avLst/>
          </a:prstGeom>
          <a:solidFill>
            <a:schemeClr val="bg1"/>
          </a:solidFill>
          <a:ln>
            <a:solidFill>
              <a:schemeClr val="tx1"/>
            </a:solidFill>
          </a:ln>
        </p:spPr>
        <p:txBody>
          <a:bodyPr wrap="none" rtlCol="0">
            <a:spAutoFit/>
          </a:bodyPr>
          <a:lstStyle/>
          <a:p>
            <a:r>
              <a:rPr lang="en-US" sz="2400" err="1"/>
              <a:t>AtomFS</a:t>
            </a:r>
            <a:r>
              <a:rPr lang="en-US" sz="2400"/>
              <a:t> </a:t>
            </a:r>
            <a:r>
              <a:rPr lang="en-US" sz="2400" i="1"/>
              <a:t>(SOSP 2019)</a:t>
            </a:r>
          </a:p>
        </p:txBody>
      </p:sp>
      <p:sp>
        <p:nvSpPr>
          <p:cNvPr id="57" name="TextBox 56">
            <a:extLst>
              <a:ext uri="{FF2B5EF4-FFF2-40B4-BE49-F238E27FC236}">
                <a16:creationId xmlns:a16="http://schemas.microsoft.com/office/drawing/2014/main" id="{6F339280-6ECB-4F45-9BD4-414C0FA56032}"/>
              </a:ext>
            </a:extLst>
          </p:cNvPr>
          <p:cNvSpPr txBox="1"/>
          <p:nvPr/>
        </p:nvSpPr>
        <p:spPr>
          <a:xfrm>
            <a:off x="6648678" y="5808786"/>
            <a:ext cx="3390672" cy="461665"/>
          </a:xfrm>
          <a:prstGeom prst="rect">
            <a:avLst/>
          </a:prstGeom>
          <a:solidFill>
            <a:schemeClr val="bg1"/>
          </a:solidFill>
          <a:ln>
            <a:solidFill>
              <a:schemeClr val="tx1"/>
            </a:solidFill>
          </a:ln>
        </p:spPr>
        <p:txBody>
          <a:bodyPr wrap="none" rtlCol="0">
            <a:spAutoFit/>
          </a:bodyPr>
          <a:lstStyle/>
          <a:p>
            <a:r>
              <a:rPr lang="en-US" sz="2400" err="1"/>
              <a:t>SeKVM</a:t>
            </a:r>
            <a:r>
              <a:rPr lang="en-US" sz="2400"/>
              <a:t>/VRM </a:t>
            </a:r>
            <a:r>
              <a:rPr lang="en-US" sz="2400" i="1"/>
              <a:t>(SOSP 2021)</a:t>
            </a:r>
          </a:p>
        </p:txBody>
      </p:sp>
      <p:cxnSp>
        <p:nvCxnSpPr>
          <p:cNvPr id="61" name="Straight Connector 60">
            <a:extLst>
              <a:ext uri="{FF2B5EF4-FFF2-40B4-BE49-F238E27FC236}">
                <a16:creationId xmlns:a16="http://schemas.microsoft.com/office/drawing/2014/main" id="{BDA60893-971C-4ED0-A0AD-FC7347214818}"/>
              </a:ext>
            </a:extLst>
          </p:cNvPr>
          <p:cNvCxnSpPr>
            <a:cxnSpLocks/>
            <a:stCxn id="9" idx="2"/>
            <a:endCxn id="54" idx="3"/>
          </p:cNvCxnSpPr>
          <p:nvPr/>
        </p:nvCxnSpPr>
        <p:spPr>
          <a:xfrm flipH="1">
            <a:off x="9664909" y="3378238"/>
            <a:ext cx="929791" cy="106836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CE6577B-F337-4BF7-9239-211824A09946}"/>
              </a:ext>
            </a:extLst>
          </p:cNvPr>
          <p:cNvCxnSpPr>
            <a:cxnSpLocks/>
            <a:stCxn id="9" idx="2"/>
            <a:endCxn id="55" idx="3"/>
          </p:cNvCxnSpPr>
          <p:nvPr/>
        </p:nvCxnSpPr>
        <p:spPr>
          <a:xfrm flipH="1">
            <a:off x="9670612" y="3378238"/>
            <a:ext cx="924088" cy="1581100"/>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063FFCB-514F-4215-873B-F716A4DA1A87}"/>
              </a:ext>
            </a:extLst>
          </p:cNvPr>
          <p:cNvCxnSpPr>
            <a:cxnSpLocks/>
            <a:stCxn id="9" idx="2"/>
            <a:endCxn id="52" idx="3"/>
          </p:cNvCxnSpPr>
          <p:nvPr/>
        </p:nvCxnSpPr>
        <p:spPr>
          <a:xfrm flipH="1">
            <a:off x="9664909" y="3378238"/>
            <a:ext cx="929791" cy="2104549"/>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16DB6DE-95F6-4A64-8B6D-A691E87BFAB2}"/>
              </a:ext>
            </a:extLst>
          </p:cNvPr>
          <p:cNvCxnSpPr>
            <a:cxnSpLocks/>
            <a:stCxn id="9" idx="2"/>
            <a:endCxn id="57" idx="3"/>
          </p:cNvCxnSpPr>
          <p:nvPr/>
        </p:nvCxnSpPr>
        <p:spPr>
          <a:xfrm flipH="1">
            <a:off x="10039350" y="3378238"/>
            <a:ext cx="555350" cy="2661381"/>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21F38413-2A80-48A7-AED6-D0CEDF94A0B9}"/>
              </a:ext>
            </a:extLst>
          </p:cNvPr>
          <p:cNvSpPr/>
          <p:nvPr/>
        </p:nvSpPr>
        <p:spPr>
          <a:xfrm>
            <a:off x="10358622" y="1648195"/>
            <a:ext cx="141697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a:t>
            </a:r>
          </a:p>
        </p:txBody>
      </p:sp>
      <p:cxnSp>
        <p:nvCxnSpPr>
          <p:cNvPr id="76" name="Straight Connector 75">
            <a:extLst>
              <a:ext uri="{FF2B5EF4-FFF2-40B4-BE49-F238E27FC236}">
                <a16:creationId xmlns:a16="http://schemas.microsoft.com/office/drawing/2014/main" id="{FCF4375B-27EE-4B57-B791-2FBD7D4D0CCE}"/>
              </a:ext>
            </a:extLst>
          </p:cNvPr>
          <p:cNvCxnSpPr>
            <a:cxnSpLocks/>
            <a:stCxn id="11" idx="3"/>
            <a:endCxn id="74" idx="2"/>
          </p:cNvCxnSpPr>
          <p:nvPr/>
        </p:nvCxnSpPr>
        <p:spPr>
          <a:xfrm>
            <a:off x="8772278" y="710758"/>
            <a:ext cx="1586344" cy="121315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6B7118B-F367-467C-9AE4-CC90EC6EF838}"/>
              </a:ext>
            </a:extLst>
          </p:cNvPr>
          <p:cNvCxnSpPr>
            <a:cxnSpLocks/>
            <a:stCxn id="14" idx="3"/>
            <a:endCxn id="74" idx="2"/>
          </p:cNvCxnSpPr>
          <p:nvPr/>
        </p:nvCxnSpPr>
        <p:spPr>
          <a:xfrm flipV="1">
            <a:off x="9082878" y="1923911"/>
            <a:ext cx="1275744" cy="45567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A3DB821F-29E7-4584-96EB-3DAA2993BE67}"/>
              </a:ext>
            </a:extLst>
          </p:cNvPr>
          <p:cNvSpPr/>
          <p:nvPr/>
        </p:nvSpPr>
        <p:spPr>
          <a:xfrm>
            <a:off x="10695294" y="4452789"/>
            <a:ext cx="141697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Go</a:t>
            </a:r>
          </a:p>
        </p:txBody>
      </p:sp>
      <p:cxnSp>
        <p:nvCxnSpPr>
          <p:cNvPr id="100" name="Straight Connector 99">
            <a:extLst>
              <a:ext uri="{FF2B5EF4-FFF2-40B4-BE49-F238E27FC236}">
                <a16:creationId xmlns:a16="http://schemas.microsoft.com/office/drawing/2014/main" id="{C319A72E-1B3D-4575-98E2-34C4A253BA21}"/>
              </a:ext>
            </a:extLst>
          </p:cNvPr>
          <p:cNvCxnSpPr>
            <a:cxnSpLocks/>
            <a:stCxn id="99" idx="2"/>
            <a:endCxn id="54" idx="3"/>
          </p:cNvCxnSpPr>
          <p:nvPr/>
        </p:nvCxnSpPr>
        <p:spPr>
          <a:xfrm flipH="1" flipV="1">
            <a:off x="9664909" y="4446605"/>
            <a:ext cx="1030385" cy="28190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BDA653B-C2E3-4F84-B870-8D54747F4C54}"/>
              </a:ext>
            </a:extLst>
          </p:cNvPr>
          <p:cNvCxnSpPr>
            <a:cxnSpLocks/>
            <a:stCxn id="99" idx="2"/>
            <a:endCxn id="52" idx="3"/>
          </p:cNvCxnSpPr>
          <p:nvPr/>
        </p:nvCxnSpPr>
        <p:spPr>
          <a:xfrm flipH="1">
            <a:off x="9664909" y="4728505"/>
            <a:ext cx="1030385" cy="754282"/>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7696438-8D2A-4EA0-B607-C416AD987831}"/>
              </a:ext>
            </a:extLst>
          </p:cNvPr>
          <p:cNvCxnSpPr>
            <a:cxnSpLocks/>
            <a:stCxn id="55" idx="3"/>
            <a:endCxn id="74" idx="2"/>
          </p:cNvCxnSpPr>
          <p:nvPr/>
        </p:nvCxnSpPr>
        <p:spPr>
          <a:xfrm flipV="1">
            <a:off x="9670612" y="1923911"/>
            <a:ext cx="688010" cy="303542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D4F4FC8-685C-45B2-875C-A87584D952C2}"/>
              </a:ext>
            </a:extLst>
          </p:cNvPr>
          <p:cNvCxnSpPr>
            <a:cxnSpLocks/>
            <a:stCxn id="57" idx="3"/>
            <a:endCxn id="74" idx="2"/>
          </p:cNvCxnSpPr>
          <p:nvPr/>
        </p:nvCxnSpPr>
        <p:spPr>
          <a:xfrm flipV="1">
            <a:off x="10039350" y="1923911"/>
            <a:ext cx="319272" cy="411570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30072D-A592-478F-B4F7-0DCBE420803E}"/>
              </a:ext>
            </a:extLst>
          </p:cNvPr>
          <p:cNvCxnSpPr>
            <a:cxnSpLocks/>
            <a:stCxn id="49" idx="1"/>
            <a:endCxn id="6" idx="6"/>
          </p:cNvCxnSpPr>
          <p:nvPr/>
        </p:nvCxnSpPr>
        <p:spPr>
          <a:xfrm flipH="1" flipV="1">
            <a:off x="1673255" y="1655301"/>
            <a:ext cx="1153924" cy="4493519"/>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322A5F-EE0C-4582-8992-C5389866AA76}"/>
              </a:ext>
            </a:extLst>
          </p:cNvPr>
          <p:cNvCxnSpPr>
            <a:cxnSpLocks/>
            <a:stCxn id="47" idx="1"/>
            <a:endCxn id="10" idx="6"/>
          </p:cNvCxnSpPr>
          <p:nvPr/>
        </p:nvCxnSpPr>
        <p:spPr>
          <a:xfrm flipH="1" flipV="1">
            <a:off x="1373911" y="3524431"/>
            <a:ext cx="1694149" cy="613332"/>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4346A49-B3B4-4B4E-9994-07B41A20C044}"/>
              </a:ext>
            </a:extLst>
          </p:cNvPr>
          <p:cNvCxnSpPr>
            <a:cxnSpLocks/>
            <a:stCxn id="50" idx="1"/>
            <a:endCxn id="10" idx="6"/>
          </p:cNvCxnSpPr>
          <p:nvPr/>
        </p:nvCxnSpPr>
        <p:spPr>
          <a:xfrm flipH="1" flipV="1">
            <a:off x="1373911" y="3524431"/>
            <a:ext cx="1713089" cy="1135732"/>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BD2AD93-198E-4D4F-AF3C-A3FA600A9570}"/>
              </a:ext>
            </a:extLst>
          </p:cNvPr>
          <p:cNvCxnSpPr>
            <a:cxnSpLocks/>
            <a:stCxn id="48" idx="1"/>
            <a:endCxn id="10" idx="6"/>
          </p:cNvCxnSpPr>
          <p:nvPr/>
        </p:nvCxnSpPr>
        <p:spPr>
          <a:xfrm flipH="1" flipV="1">
            <a:off x="1373911" y="3524431"/>
            <a:ext cx="1656016" cy="1651265"/>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1DA281B-234F-4BDF-947C-2B7C0E4C69A7}"/>
              </a:ext>
            </a:extLst>
          </p:cNvPr>
          <p:cNvCxnSpPr>
            <a:cxnSpLocks/>
            <a:stCxn id="51" idx="1"/>
            <a:endCxn id="10" idx="6"/>
          </p:cNvCxnSpPr>
          <p:nvPr/>
        </p:nvCxnSpPr>
        <p:spPr>
          <a:xfrm flipH="1" flipV="1">
            <a:off x="1373911" y="3524431"/>
            <a:ext cx="1641799" cy="213782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EBE029D-AD65-4321-9563-F53F699F2796}"/>
              </a:ext>
            </a:extLst>
          </p:cNvPr>
          <p:cNvCxnSpPr>
            <a:cxnSpLocks/>
            <a:stCxn id="49" idx="1"/>
            <a:endCxn id="10" idx="6"/>
          </p:cNvCxnSpPr>
          <p:nvPr/>
        </p:nvCxnSpPr>
        <p:spPr>
          <a:xfrm flipH="1" flipV="1">
            <a:off x="1373911" y="3524431"/>
            <a:ext cx="1453268" cy="2624389"/>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5E7CF189-3B61-4D3D-A8FD-41450DCDF240}"/>
              </a:ext>
            </a:extLst>
          </p:cNvPr>
          <p:cNvSpPr/>
          <p:nvPr/>
        </p:nvSpPr>
        <p:spPr>
          <a:xfrm>
            <a:off x="15697" y="4201706"/>
            <a:ext cx="1690482"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Rosette</a:t>
            </a:r>
          </a:p>
        </p:txBody>
      </p:sp>
      <p:cxnSp>
        <p:nvCxnSpPr>
          <p:cNvPr id="163" name="Straight Connector 162">
            <a:extLst>
              <a:ext uri="{FF2B5EF4-FFF2-40B4-BE49-F238E27FC236}">
                <a16:creationId xmlns:a16="http://schemas.microsoft.com/office/drawing/2014/main" id="{265EABC9-4CD4-4BEF-9B13-006B831133D6}"/>
              </a:ext>
            </a:extLst>
          </p:cNvPr>
          <p:cNvCxnSpPr>
            <a:cxnSpLocks/>
            <a:stCxn id="48" idx="1"/>
            <a:endCxn id="162" idx="6"/>
          </p:cNvCxnSpPr>
          <p:nvPr/>
        </p:nvCxnSpPr>
        <p:spPr>
          <a:xfrm flipH="1" flipV="1">
            <a:off x="1706179" y="4477422"/>
            <a:ext cx="1323748" cy="69827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CE5D33A-8E15-444F-95B0-216F11AA594C}"/>
              </a:ext>
            </a:extLst>
          </p:cNvPr>
          <p:cNvCxnSpPr>
            <a:cxnSpLocks/>
            <a:stCxn id="47" idx="1"/>
            <a:endCxn id="162" idx="6"/>
          </p:cNvCxnSpPr>
          <p:nvPr/>
        </p:nvCxnSpPr>
        <p:spPr>
          <a:xfrm flipH="1">
            <a:off x="1706179" y="4137763"/>
            <a:ext cx="1361881" cy="339659"/>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Oval 169">
            <a:extLst>
              <a:ext uri="{FF2B5EF4-FFF2-40B4-BE49-F238E27FC236}">
                <a16:creationId xmlns:a16="http://schemas.microsoft.com/office/drawing/2014/main" id="{862B92F8-DEB6-4AAD-ABD7-A31E07B1F6C1}"/>
              </a:ext>
            </a:extLst>
          </p:cNvPr>
          <p:cNvSpPr/>
          <p:nvPr/>
        </p:nvSpPr>
        <p:spPr>
          <a:xfrm>
            <a:off x="222562" y="5431425"/>
            <a:ext cx="1416970" cy="5514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t>Agda</a:t>
            </a:r>
            <a:endParaRPr lang="en-US" sz="2400"/>
          </a:p>
        </p:txBody>
      </p:sp>
      <p:cxnSp>
        <p:nvCxnSpPr>
          <p:cNvPr id="171" name="Straight Connector 170">
            <a:extLst>
              <a:ext uri="{FF2B5EF4-FFF2-40B4-BE49-F238E27FC236}">
                <a16:creationId xmlns:a16="http://schemas.microsoft.com/office/drawing/2014/main" id="{D753FD3A-61EF-4368-881F-B45AE6E4ED95}"/>
              </a:ext>
            </a:extLst>
          </p:cNvPr>
          <p:cNvCxnSpPr>
            <a:cxnSpLocks/>
            <a:stCxn id="51" idx="1"/>
            <a:endCxn id="162" idx="6"/>
          </p:cNvCxnSpPr>
          <p:nvPr/>
        </p:nvCxnSpPr>
        <p:spPr>
          <a:xfrm flipH="1" flipV="1">
            <a:off x="1706179" y="4477422"/>
            <a:ext cx="1309531" cy="1184836"/>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6E45F3D-77B4-44BD-9C9F-9104DAD34097}"/>
              </a:ext>
            </a:extLst>
          </p:cNvPr>
          <p:cNvCxnSpPr>
            <a:cxnSpLocks/>
            <a:stCxn id="51" idx="1"/>
            <a:endCxn id="170" idx="6"/>
          </p:cNvCxnSpPr>
          <p:nvPr/>
        </p:nvCxnSpPr>
        <p:spPr>
          <a:xfrm flipH="1">
            <a:off x="1639532" y="5662258"/>
            <a:ext cx="1376178" cy="4488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EB13F265-F59C-41BF-A6B6-476F0FF82F37}"/>
              </a:ext>
            </a:extLst>
          </p:cNvPr>
          <p:cNvSpPr/>
          <p:nvPr/>
        </p:nvSpPr>
        <p:spPr>
          <a:xfrm>
            <a:off x="135752" y="4780611"/>
            <a:ext cx="1734573"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t>VeriFast</a:t>
            </a:r>
            <a:endParaRPr lang="en-US" sz="2400"/>
          </a:p>
        </p:txBody>
      </p:sp>
      <p:cxnSp>
        <p:nvCxnSpPr>
          <p:cNvPr id="179" name="Straight Connector 178">
            <a:extLst>
              <a:ext uri="{FF2B5EF4-FFF2-40B4-BE49-F238E27FC236}">
                <a16:creationId xmlns:a16="http://schemas.microsoft.com/office/drawing/2014/main" id="{584F5626-E270-4062-A77C-5E89580B4C3A}"/>
              </a:ext>
            </a:extLst>
          </p:cNvPr>
          <p:cNvCxnSpPr>
            <a:cxnSpLocks/>
            <a:stCxn id="50" idx="1"/>
            <a:endCxn id="178" idx="6"/>
          </p:cNvCxnSpPr>
          <p:nvPr/>
        </p:nvCxnSpPr>
        <p:spPr>
          <a:xfrm flipH="1">
            <a:off x="1870325" y="4660163"/>
            <a:ext cx="1216675" cy="39616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04111889-31FD-4C2E-BD51-592B509A21B7}"/>
              </a:ext>
            </a:extLst>
          </p:cNvPr>
          <p:cNvSpPr/>
          <p:nvPr/>
        </p:nvSpPr>
        <p:spPr>
          <a:xfrm>
            <a:off x="51761" y="2632229"/>
            <a:ext cx="141697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a:t>
            </a:r>
          </a:p>
        </p:txBody>
      </p:sp>
      <p:cxnSp>
        <p:nvCxnSpPr>
          <p:cNvPr id="183" name="Straight Connector 182">
            <a:extLst>
              <a:ext uri="{FF2B5EF4-FFF2-40B4-BE49-F238E27FC236}">
                <a16:creationId xmlns:a16="http://schemas.microsoft.com/office/drawing/2014/main" id="{5BCC4DC9-378B-4255-9B8E-B00C7D0F26BC}"/>
              </a:ext>
            </a:extLst>
          </p:cNvPr>
          <p:cNvCxnSpPr>
            <a:cxnSpLocks/>
            <a:stCxn id="34" idx="1"/>
            <a:endCxn id="182" idx="6"/>
          </p:cNvCxnSpPr>
          <p:nvPr/>
        </p:nvCxnSpPr>
        <p:spPr>
          <a:xfrm flipH="1" flipV="1">
            <a:off x="1468731" y="2907945"/>
            <a:ext cx="2625067" cy="76268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C414D31-7FAB-454A-9BCC-25BF765ED187}"/>
              </a:ext>
            </a:extLst>
          </p:cNvPr>
          <p:cNvSpPr txBox="1"/>
          <p:nvPr/>
        </p:nvSpPr>
        <p:spPr>
          <a:xfrm>
            <a:off x="6768953" y="3139164"/>
            <a:ext cx="2511841" cy="461665"/>
          </a:xfrm>
          <a:prstGeom prst="rect">
            <a:avLst/>
          </a:prstGeom>
          <a:solidFill>
            <a:schemeClr val="bg1"/>
          </a:solidFill>
          <a:ln>
            <a:solidFill>
              <a:schemeClr val="tx1"/>
            </a:solidFill>
          </a:ln>
        </p:spPr>
        <p:txBody>
          <a:bodyPr wrap="none" rtlCol="0">
            <a:spAutoFit/>
          </a:bodyPr>
          <a:lstStyle/>
          <a:p>
            <a:r>
              <a:rPr lang="en-US" sz="2400"/>
              <a:t>CSPEC </a:t>
            </a:r>
            <a:r>
              <a:rPr lang="en-US" sz="2400" i="1"/>
              <a:t>(OSDI 2018)</a:t>
            </a:r>
          </a:p>
        </p:txBody>
      </p:sp>
      <p:sp>
        <p:nvSpPr>
          <p:cNvPr id="29" name="TextBox 28">
            <a:extLst>
              <a:ext uri="{FF2B5EF4-FFF2-40B4-BE49-F238E27FC236}">
                <a16:creationId xmlns:a16="http://schemas.microsoft.com/office/drawing/2014/main" id="{58B75480-8B82-4F08-9831-0251687C5234}"/>
              </a:ext>
            </a:extLst>
          </p:cNvPr>
          <p:cNvSpPr txBox="1"/>
          <p:nvPr/>
        </p:nvSpPr>
        <p:spPr>
          <a:xfrm>
            <a:off x="3140608" y="2865769"/>
            <a:ext cx="3302186" cy="461665"/>
          </a:xfrm>
          <a:prstGeom prst="rect">
            <a:avLst/>
          </a:prstGeom>
          <a:solidFill>
            <a:schemeClr val="bg1"/>
          </a:solidFill>
          <a:ln>
            <a:solidFill>
              <a:schemeClr val="tx1"/>
            </a:solidFill>
          </a:ln>
        </p:spPr>
        <p:txBody>
          <a:bodyPr wrap="none" rtlCol="0">
            <a:spAutoFit/>
          </a:bodyPr>
          <a:lstStyle/>
          <a:p>
            <a:r>
              <a:rPr lang="en-US" sz="2400" err="1"/>
              <a:t>Hyperkernel</a:t>
            </a:r>
            <a:r>
              <a:rPr lang="en-US" sz="2400"/>
              <a:t> </a:t>
            </a:r>
            <a:r>
              <a:rPr lang="en-US" sz="2400" i="1"/>
              <a:t>(SOSP 2017)</a:t>
            </a:r>
          </a:p>
        </p:txBody>
      </p:sp>
      <p:sp>
        <p:nvSpPr>
          <p:cNvPr id="205" name="Oval 204">
            <a:extLst>
              <a:ext uri="{FF2B5EF4-FFF2-40B4-BE49-F238E27FC236}">
                <a16:creationId xmlns:a16="http://schemas.microsoft.com/office/drawing/2014/main" id="{FAD1D151-6ED8-4ABB-B1D6-4E9CB8F4AD27}"/>
              </a:ext>
            </a:extLst>
          </p:cNvPr>
          <p:cNvSpPr/>
          <p:nvPr/>
        </p:nvSpPr>
        <p:spPr>
          <a:xfrm>
            <a:off x="261792" y="2054422"/>
            <a:ext cx="141697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LLVM</a:t>
            </a:r>
          </a:p>
        </p:txBody>
      </p:sp>
      <p:cxnSp>
        <p:nvCxnSpPr>
          <p:cNvPr id="206" name="Straight Connector 205">
            <a:extLst>
              <a:ext uri="{FF2B5EF4-FFF2-40B4-BE49-F238E27FC236}">
                <a16:creationId xmlns:a16="http://schemas.microsoft.com/office/drawing/2014/main" id="{BA8707BD-67B9-4E36-9486-CB752B75D55D}"/>
              </a:ext>
            </a:extLst>
          </p:cNvPr>
          <p:cNvCxnSpPr>
            <a:cxnSpLocks/>
            <a:stCxn id="29" idx="1"/>
            <a:endCxn id="205" idx="6"/>
          </p:cNvCxnSpPr>
          <p:nvPr/>
        </p:nvCxnSpPr>
        <p:spPr>
          <a:xfrm flipH="1" flipV="1">
            <a:off x="1678762" y="2330138"/>
            <a:ext cx="1461846" cy="76646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22" name="Oval 221">
            <a:extLst>
              <a:ext uri="{FF2B5EF4-FFF2-40B4-BE49-F238E27FC236}">
                <a16:creationId xmlns:a16="http://schemas.microsoft.com/office/drawing/2014/main" id="{E95FCE4C-4D3D-41E6-99C6-A2ACAEDF8E07}"/>
              </a:ext>
            </a:extLst>
          </p:cNvPr>
          <p:cNvSpPr/>
          <p:nvPr/>
        </p:nvSpPr>
        <p:spPr>
          <a:xfrm>
            <a:off x="538203" y="204081"/>
            <a:ext cx="1543857"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Python</a:t>
            </a:r>
          </a:p>
        </p:txBody>
      </p:sp>
      <p:cxnSp>
        <p:nvCxnSpPr>
          <p:cNvPr id="223" name="Straight Connector 222">
            <a:extLst>
              <a:ext uri="{FF2B5EF4-FFF2-40B4-BE49-F238E27FC236}">
                <a16:creationId xmlns:a16="http://schemas.microsoft.com/office/drawing/2014/main" id="{51F2C8F1-2772-4442-80D2-BC4C327B94AF}"/>
              </a:ext>
            </a:extLst>
          </p:cNvPr>
          <p:cNvCxnSpPr>
            <a:cxnSpLocks/>
            <a:stCxn id="22" idx="1"/>
            <a:endCxn id="222" idx="6"/>
          </p:cNvCxnSpPr>
          <p:nvPr/>
        </p:nvCxnSpPr>
        <p:spPr>
          <a:xfrm flipH="1" flipV="1">
            <a:off x="2082060" y="479797"/>
            <a:ext cx="1242215" cy="15520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0ED1C499-2CA5-47F3-8ACD-C7240D167BDD}"/>
              </a:ext>
            </a:extLst>
          </p:cNvPr>
          <p:cNvSpPr/>
          <p:nvPr/>
        </p:nvSpPr>
        <p:spPr>
          <a:xfrm>
            <a:off x="143660" y="769249"/>
            <a:ext cx="193840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assembly</a:t>
            </a:r>
          </a:p>
        </p:txBody>
      </p:sp>
      <p:cxnSp>
        <p:nvCxnSpPr>
          <p:cNvPr id="230" name="Straight Connector 229">
            <a:extLst>
              <a:ext uri="{FF2B5EF4-FFF2-40B4-BE49-F238E27FC236}">
                <a16:creationId xmlns:a16="http://schemas.microsoft.com/office/drawing/2014/main" id="{E178CBEB-F597-43A9-A84B-36DDEAF9A7F0}"/>
              </a:ext>
            </a:extLst>
          </p:cNvPr>
          <p:cNvCxnSpPr>
            <a:cxnSpLocks/>
            <a:stCxn id="38" idx="1"/>
            <a:endCxn id="229" idx="6"/>
          </p:cNvCxnSpPr>
          <p:nvPr/>
        </p:nvCxnSpPr>
        <p:spPr>
          <a:xfrm flipH="1" flipV="1">
            <a:off x="2082060" y="1044965"/>
            <a:ext cx="1221676" cy="152845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C5E7585-3BDE-4B06-88C8-0A6092B3CDE4}"/>
              </a:ext>
            </a:extLst>
          </p:cNvPr>
          <p:cNvCxnSpPr>
            <a:cxnSpLocks/>
            <a:stCxn id="48" idx="1"/>
            <a:endCxn id="182" idx="6"/>
          </p:cNvCxnSpPr>
          <p:nvPr/>
        </p:nvCxnSpPr>
        <p:spPr>
          <a:xfrm flipH="1" flipV="1">
            <a:off x="1468731" y="2907945"/>
            <a:ext cx="1561196" cy="226775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6C89310-E35B-4965-BFE1-BB1E8BB99195}"/>
              </a:ext>
            </a:extLst>
          </p:cNvPr>
          <p:cNvCxnSpPr>
            <a:cxnSpLocks/>
            <a:stCxn id="51" idx="1"/>
            <a:endCxn id="182" idx="6"/>
          </p:cNvCxnSpPr>
          <p:nvPr/>
        </p:nvCxnSpPr>
        <p:spPr>
          <a:xfrm flipH="1" flipV="1">
            <a:off x="1468731" y="2907945"/>
            <a:ext cx="1546979" cy="275431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B4FF86C0-66FB-47A7-82EE-8CC23022C17A}"/>
              </a:ext>
            </a:extLst>
          </p:cNvPr>
          <p:cNvCxnSpPr>
            <a:cxnSpLocks/>
            <a:stCxn id="50" idx="1"/>
            <a:endCxn id="182" idx="6"/>
          </p:cNvCxnSpPr>
          <p:nvPr/>
        </p:nvCxnSpPr>
        <p:spPr>
          <a:xfrm flipH="1" flipV="1">
            <a:off x="1468731" y="2907945"/>
            <a:ext cx="1618269" cy="175221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718CC8E-2FBC-B434-A516-8579E9A2C546}"/>
              </a:ext>
            </a:extLst>
          </p:cNvPr>
          <p:cNvSpPr txBox="1"/>
          <p:nvPr/>
        </p:nvSpPr>
        <p:spPr>
          <a:xfrm>
            <a:off x="5447948" y="6404581"/>
            <a:ext cx="2875787" cy="461665"/>
          </a:xfrm>
          <a:prstGeom prst="rect">
            <a:avLst/>
          </a:prstGeom>
          <a:solidFill>
            <a:schemeClr val="bg1"/>
          </a:solidFill>
          <a:ln>
            <a:solidFill>
              <a:schemeClr val="tx1"/>
            </a:solidFill>
          </a:ln>
        </p:spPr>
        <p:txBody>
          <a:bodyPr wrap="none" rtlCol="0">
            <a:spAutoFit/>
          </a:bodyPr>
          <a:lstStyle/>
          <a:p>
            <a:r>
              <a:rPr lang="en-US" sz="2400" err="1"/>
              <a:t>DaisyNFS</a:t>
            </a:r>
            <a:r>
              <a:rPr lang="en-US" sz="2400"/>
              <a:t> </a:t>
            </a:r>
            <a:r>
              <a:rPr lang="en-US" sz="2400" i="1"/>
              <a:t>(OSDI 2022)</a:t>
            </a:r>
          </a:p>
        </p:txBody>
      </p:sp>
      <p:sp>
        <p:nvSpPr>
          <p:cNvPr id="27" name="TextBox 26">
            <a:extLst>
              <a:ext uri="{FF2B5EF4-FFF2-40B4-BE49-F238E27FC236}">
                <a16:creationId xmlns:a16="http://schemas.microsoft.com/office/drawing/2014/main" id="{01D5C51F-D57C-D911-AF8B-DFBC574EC9E3}"/>
              </a:ext>
            </a:extLst>
          </p:cNvPr>
          <p:cNvSpPr txBox="1"/>
          <p:nvPr/>
        </p:nvSpPr>
        <p:spPr>
          <a:xfrm>
            <a:off x="2908836" y="6401205"/>
            <a:ext cx="2344296" cy="461665"/>
          </a:xfrm>
          <a:prstGeom prst="rect">
            <a:avLst/>
          </a:prstGeom>
          <a:solidFill>
            <a:schemeClr val="bg1"/>
          </a:solidFill>
          <a:ln>
            <a:solidFill>
              <a:schemeClr val="tx1"/>
            </a:solidFill>
          </a:ln>
        </p:spPr>
        <p:txBody>
          <a:bodyPr wrap="none" rtlCol="0">
            <a:spAutoFit/>
          </a:bodyPr>
          <a:lstStyle/>
          <a:p>
            <a:r>
              <a:rPr lang="en-US" sz="2400"/>
              <a:t>Knox </a:t>
            </a:r>
            <a:r>
              <a:rPr lang="en-US" sz="2400" i="1"/>
              <a:t>(OSDI 2022)</a:t>
            </a:r>
          </a:p>
        </p:txBody>
      </p:sp>
      <p:cxnSp>
        <p:nvCxnSpPr>
          <p:cNvPr id="33" name="Straight Connector 32">
            <a:extLst>
              <a:ext uri="{FF2B5EF4-FFF2-40B4-BE49-F238E27FC236}">
                <a16:creationId xmlns:a16="http://schemas.microsoft.com/office/drawing/2014/main" id="{EA286AD0-DBB1-927D-ADC5-063FA13016C0}"/>
              </a:ext>
            </a:extLst>
          </p:cNvPr>
          <p:cNvCxnSpPr>
            <a:cxnSpLocks/>
            <a:stCxn id="27" idx="1"/>
            <a:endCxn id="162" idx="6"/>
          </p:cNvCxnSpPr>
          <p:nvPr/>
        </p:nvCxnSpPr>
        <p:spPr>
          <a:xfrm flipH="1" flipV="1">
            <a:off x="1706179" y="4477422"/>
            <a:ext cx="1202657" cy="2154616"/>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7967192-5B92-FBE1-04D5-381ABE09DF16}"/>
              </a:ext>
            </a:extLst>
          </p:cNvPr>
          <p:cNvCxnSpPr>
            <a:cxnSpLocks/>
            <a:stCxn id="27" idx="1"/>
            <a:endCxn id="10" idx="6"/>
          </p:cNvCxnSpPr>
          <p:nvPr/>
        </p:nvCxnSpPr>
        <p:spPr>
          <a:xfrm flipH="1" flipV="1">
            <a:off x="1373911" y="3524431"/>
            <a:ext cx="1534925" cy="310760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3520D8D-C814-0EE0-51D1-ABBE41332D3C}"/>
              </a:ext>
            </a:extLst>
          </p:cNvPr>
          <p:cNvSpPr txBox="1"/>
          <p:nvPr/>
        </p:nvSpPr>
        <p:spPr>
          <a:xfrm>
            <a:off x="8400895" y="6364607"/>
            <a:ext cx="2167581" cy="461665"/>
          </a:xfrm>
          <a:prstGeom prst="rect">
            <a:avLst/>
          </a:prstGeom>
          <a:solidFill>
            <a:schemeClr val="bg1"/>
          </a:solidFill>
          <a:ln>
            <a:solidFill>
              <a:schemeClr val="tx1"/>
            </a:solidFill>
          </a:ln>
        </p:spPr>
        <p:txBody>
          <a:bodyPr wrap="none" rtlCol="0">
            <a:spAutoFit/>
          </a:bodyPr>
          <a:lstStyle/>
          <a:p>
            <a:r>
              <a:rPr lang="en-US" sz="2400"/>
              <a:t>VIA </a:t>
            </a:r>
            <a:r>
              <a:rPr lang="en-US" sz="2400" i="1"/>
              <a:t>(OSDI 2022)</a:t>
            </a:r>
          </a:p>
        </p:txBody>
      </p:sp>
      <p:cxnSp>
        <p:nvCxnSpPr>
          <p:cNvPr id="77" name="Straight Connector 76">
            <a:extLst>
              <a:ext uri="{FF2B5EF4-FFF2-40B4-BE49-F238E27FC236}">
                <a16:creationId xmlns:a16="http://schemas.microsoft.com/office/drawing/2014/main" id="{5FCD23B9-23A1-7512-E8C2-049BC54CE2B4}"/>
              </a:ext>
            </a:extLst>
          </p:cNvPr>
          <p:cNvCxnSpPr>
            <a:cxnSpLocks/>
            <a:stCxn id="9" idx="2"/>
            <a:endCxn id="75" idx="3"/>
          </p:cNvCxnSpPr>
          <p:nvPr/>
        </p:nvCxnSpPr>
        <p:spPr>
          <a:xfrm flipH="1">
            <a:off x="10568476" y="3378238"/>
            <a:ext cx="26224" cy="3217202"/>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24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3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6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6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7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7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7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7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8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8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0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2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2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2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3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3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3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4"/>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3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74" grpId="0" animBg="1"/>
      <p:bldP spid="99" grpId="0" animBg="1"/>
      <p:bldP spid="162" grpId="0" animBg="1"/>
      <p:bldP spid="170" grpId="0" animBg="1"/>
      <p:bldP spid="178" grpId="0" animBg="1"/>
      <p:bldP spid="182" grpId="0" animBg="1"/>
      <p:bldP spid="205" grpId="0" animBg="1"/>
      <p:bldP spid="222" grpId="0" animBg="1"/>
      <p:bldP spid="2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82D-E55B-42F8-9D85-2D800139A032}"/>
              </a:ext>
            </a:extLst>
          </p:cNvPr>
          <p:cNvSpPr>
            <a:spLocks noGrp="1"/>
          </p:cNvSpPr>
          <p:nvPr>
            <p:ph type="title"/>
          </p:nvPr>
        </p:nvSpPr>
        <p:spPr/>
        <p:txBody>
          <a:bodyPr/>
          <a:lstStyle/>
          <a:p>
            <a:r>
              <a:rPr lang="en-US"/>
              <a:t>Languages for verifying systems code</a:t>
            </a:r>
          </a:p>
        </p:txBody>
      </p:sp>
      <p:sp>
        <p:nvSpPr>
          <p:cNvPr id="3" name="Arrow: Left-Right 2">
            <a:extLst>
              <a:ext uri="{FF2B5EF4-FFF2-40B4-BE49-F238E27FC236}">
                <a16:creationId xmlns:a16="http://schemas.microsoft.com/office/drawing/2014/main" id="{C3267550-A813-4F79-AA42-10AE12722BBB}"/>
              </a:ext>
            </a:extLst>
          </p:cNvPr>
          <p:cNvSpPr/>
          <p:nvPr/>
        </p:nvSpPr>
        <p:spPr>
          <a:xfrm>
            <a:off x="3028427" y="2197915"/>
            <a:ext cx="6384022" cy="7046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12C2820-54A0-4D79-A2D7-74E905A423E3}"/>
              </a:ext>
            </a:extLst>
          </p:cNvPr>
          <p:cNvSpPr txBox="1"/>
          <p:nvPr/>
        </p:nvSpPr>
        <p:spPr>
          <a:xfrm>
            <a:off x="339406" y="2088587"/>
            <a:ext cx="2824941" cy="461665"/>
          </a:xfrm>
          <a:prstGeom prst="rect">
            <a:avLst/>
          </a:prstGeom>
          <a:noFill/>
        </p:spPr>
        <p:txBody>
          <a:bodyPr wrap="none" rtlCol="0">
            <a:spAutoFit/>
          </a:bodyPr>
          <a:lstStyle/>
          <a:p>
            <a:r>
              <a:rPr lang="en-US" sz="2400"/>
              <a:t>More like Haskell/ML</a:t>
            </a:r>
          </a:p>
        </p:txBody>
      </p:sp>
      <p:sp>
        <p:nvSpPr>
          <p:cNvPr id="5" name="TextBox 4">
            <a:extLst>
              <a:ext uri="{FF2B5EF4-FFF2-40B4-BE49-F238E27FC236}">
                <a16:creationId xmlns:a16="http://schemas.microsoft.com/office/drawing/2014/main" id="{DD385653-753F-4A4B-83BF-D9FADBB8C350}"/>
              </a:ext>
            </a:extLst>
          </p:cNvPr>
          <p:cNvSpPr txBox="1"/>
          <p:nvPr/>
        </p:nvSpPr>
        <p:spPr>
          <a:xfrm>
            <a:off x="9350797" y="2120768"/>
            <a:ext cx="2184701" cy="461665"/>
          </a:xfrm>
          <a:prstGeom prst="rect">
            <a:avLst/>
          </a:prstGeom>
          <a:noFill/>
        </p:spPr>
        <p:txBody>
          <a:bodyPr wrap="none" rtlCol="0">
            <a:spAutoFit/>
          </a:bodyPr>
          <a:lstStyle/>
          <a:p>
            <a:r>
              <a:rPr lang="en-US" sz="2400"/>
              <a:t>More like C/C++</a:t>
            </a:r>
          </a:p>
        </p:txBody>
      </p:sp>
      <p:sp>
        <p:nvSpPr>
          <p:cNvPr id="6" name="Oval 5">
            <a:extLst>
              <a:ext uri="{FF2B5EF4-FFF2-40B4-BE49-F238E27FC236}">
                <a16:creationId xmlns:a16="http://schemas.microsoft.com/office/drawing/2014/main" id="{6130BF8B-841E-444A-8464-C1969C036892}"/>
              </a:ext>
            </a:extLst>
          </p:cNvPr>
          <p:cNvSpPr/>
          <p:nvPr/>
        </p:nvSpPr>
        <p:spPr>
          <a:xfrm>
            <a:off x="3616845"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Dafny</a:t>
            </a:r>
          </a:p>
        </p:txBody>
      </p:sp>
      <p:sp>
        <p:nvSpPr>
          <p:cNvPr id="7" name="Oval 6">
            <a:extLst>
              <a:ext uri="{FF2B5EF4-FFF2-40B4-BE49-F238E27FC236}">
                <a16:creationId xmlns:a16="http://schemas.microsoft.com/office/drawing/2014/main" id="{BCC61A1A-59F9-43BD-B5A4-7453BFA52D82}"/>
              </a:ext>
            </a:extLst>
          </p:cNvPr>
          <p:cNvSpPr/>
          <p:nvPr/>
        </p:nvSpPr>
        <p:spPr>
          <a:xfrm>
            <a:off x="1028072"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F*</a:t>
            </a:r>
          </a:p>
        </p:txBody>
      </p:sp>
      <p:sp>
        <p:nvSpPr>
          <p:cNvPr id="8" name="Oval 7">
            <a:extLst>
              <a:ext uri="{FF2B5EF4-FFF2-40B4-BE49-F238E27FC236}">
                <a16:creationId xmlns:a16="http://schemas.microsoft.com/office/drawing/2014/main" id="{5FCCA3DD-49A8-48DE-B888-8173286259EA}"/>
              </a:ext>
            </a:extLst>
          </p:cNvPr>
          <p:cNvSpPr/>
          <p:nvPr/>
        </p:nvSpPr>
        <p:spPr>
          <a:xfrm>
            <a:off x="8876387"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VCC</a:t>
            </a:r>
          </a:p>
        </p:txBody>
      </p:sp>
      <p:sp>
        <p:nvSpPr>
          <p:cNvPr id="9" name="Oval 8">
            <a:extLst>
              <a:ext uri="{FF2B5EF4-FFF2-40B4-BE49-F238E27FC236}">
                <a16:creationId xmlns:a16="http://schemas.microsoft.com/office/drawing/2014/main" id="{87280AEC-C44F-4EED-B8CD-D51608880C06}"/>
              </a:ext>
            </a:extLst>
          </p:cNvPr>
          <p:cNvSpPr/>
          <p:nvPr/>
        </p:nvSpPr>
        <p:spPr>
          <a:xfrm>
            <a:off x="6096001" y="2974202"/>
            <a:ext cx="1816358" cy="1069291"/>
          </a:xfrm>
          <a:prstGeom prst="ellipse">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5400000" scaled="1"/>
            <a:tileRect/>
          </a:gra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2060"/>
                </a:solidFill>
              </a:rPr>
              <a:t>Verified</a:t>
            </a:r>
          </a:p>
          <a:p>
            <a:pPr algn="ctr"/>
            <a:r>
              <a:rPr lang="en-US" sz="2400">
                <a:solidFill>
                  <a:srgbClr val="002060"/>
                </a:solidFill>
              </a:rPr>
              <a:t>Rust?</a:t>
            </a:r>
          </a:p>
        </p:txBody>
      </p:sp>
      <p:cxnSp>
        <p:nvCxnSpPr>
          <p:cNvPr id="14" name="Straight Connector 13">
            <a:extLst>
              <a:ext uri="{FF2B5EF4-FFF2-40B4-BE49-F238E27FC236}">
                <a16:creationId xmlns:a16="http://schemas.microsoft.com/office/drawing/2014/main" id="{4F0E3CF5-1BF5-4D5C-B968-617D3BA92D32}"/>
              </a:ext>
            </a:extLst>
          </p:cNvPr>
          <p:cNvCxnSpPr>
            <a:cxnSpLocks/>
            <a:stCxn id="26" idx="0"/>
            <a:endCxn id="9" idx="4"/>
          </p:cNvCxnSpPr>
          <p:nvPr/>
        </p:nvCxnSpPr>
        <p:spPr>
          <a:xfrm flipV="1">
            <a:off x="6053391" y="4043493"/>
            <a:ext cx="950789" cy="611948"/>
          </a:xfrm>
          <a:prstGeom prst="line">
            <a:avLst/>
          </a:prstGeom>
        </p:spPr>
        <p:style>
          <a:lnRef idx="1">
            <a:schemeClr val="dk1"/>
          </a:lnRef>
          <a:fillRef idx="0">
            <a:schemeClr val="dk1"/>
          </a:fillRef>
          <a:effectRef idx="0">
            <a:schemeClr val="dk1"/>
          </a:effectRef>
          <a:fontRef idx="minor">
            <a:schemeClr val="tx1"/>
          </a:fontRef>
        </p:style>
      </p:cxnSp>
      <p:sp>
        <p:nvSpPr>
          <p:cNvPr id="18" name="Content Placeholder 2">
            <a:extLst>
              <a:ext uri="{FF2B5EF4-FFF2-40B4-BE49-F238E27FC236}">
                <a16:creationId xmlns:a16="http://schemas.microsoft.com/office/drawing/2014/main" id="{573A4264-533E-4E94-9B51-A5B2330F3A72}"/>
              </a:ext>
            </a:extLst>
          </p:cNvPr>
          <p:cNvSpPr txBox="1">
            <a:spLocks/>
          </p:cNvSpPr>
          <p:nvPr/>
        </p:nvSpPr>
        <p:spPr>
          <a:xfrm>
            <a:off x="282151" y="4238167"/>
            <a:ext cx="4751664" cy="2306770"/>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Rust is like Haskell/ML:</a:t>
            </a:r>
          </a:p>
          <a:p>
            <a:pPr lvl="1"/>
            <a:r>
              <a:rPr lang="en-US"/>
              <a:t>Type-safe</a:t>
            </a:r>
          </a:p>
          <a:p>
            <a:pPr lvl="1"/>
            <a:r>
              <a:rPr lang="en-US"/>
              <a:t>Algebraic datatypes</a:t>
            </a:r>
          </a:p>
          <a:p>
            <a:pPr lvl="1"/>
            <a:r>
              <a:rPr lang="en-US"/>
              <a:t>Pattern matching</a:t>
            </a:r>
          </a:p>
          <a:p>
            <a:pPr lvl="1"/>
            <a:r>
              <a:rPr lang="en-US"/>
              <a:t>Side effects are restricted</a:t>
            </a:r>
          </a:p>
        </p:txBody>
      </p:sp>
      <p:cxnSp>
        <p:nvCxnSpPr>
          <p:cNvPr id="20" name="Straight Connector 19">
            <a:extLst>
              <a:ext uri="{FF2B5EF4-FFF2-40B4-BE49-F238E27FC236}">
                <a16:creationId xmlns:a16="http://schemas.microsoft.com/office/drawing/2014/main" id="{1D260B3D-72B3-4351-B525-A634D4E3871F}"/>
              </a:ext>
            </a:extLst>
          </p:cNvPr>
          <p:cNvCxnSpPr>
            <a:cxnSpLocks/>
            <a:stCxn id="18" idx="0"/>
            <a:endCxn id="9" idx="2"/>
          </p:cNvCxnSpPr>
          <p:nvPr/>
        </p:nvCxnSpPr>
        <p:spPr>
          <a:xfrm flipV="1">
            <a:off x="2657983" y="3508848"/>
            <a:ext cx="3438018" cy="729319"/>
          </a:xfrm>
          <a:prstGeom prst="line">
            <a:avLst/>
          </a:prstGeom>
        </p:spPr>
        <p:style>
          <a:lnRef idx="1">
            <a:schemeClr val="dk1"/>
          </a:lnRef>
          <a:fillRef idx="0">
            <a:schemeClr val="dk1"/>
          </a:fillRef>
          <a:effectRef idx="0">
            <a:schemeClr val="dk1"/>
          </a:effectRef>
          <a:fontRef idx="minor">
            <a:schemeClr val="tx1"/>
          </a:fontRef>
        </p:style>
      </p:cxnSp>
      <p:sp>
        <p:nvSpPr>
          <p:cNvPr id="22" name="Content Placeholder 2">
            <a:extLst>
              <a:ext uri="{FF2B5EF4-FFF2-40B4-BE49-F238E27FC236}">
                <a16:creationId xmlns:a16="http://schemas.microsoft.com/office/drawing/2014/main" id="{D6DA60C0-5267-47F6-AF7C-7DF60D7F26E4}"/>
              </a:ext>
            </a:extLst>
          </p:cNvPr>
          <p:cNvSpPr txBox="1">
            <a:spLocks/>
          </p:cNvSpPr>
          <p:nvPr/>
        </p:nvSpPr>
        <p:spPr>
          <a:xfrm>
            <a:off x="7072967" y="4186105"/>
            <a:ext cx="4751664" cy="2306770"/>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Rust is like C/C++:</a:t>
            </a:r>
          </a:p>
          <a:p>
            <a:pPr lvl="1"/>
            <a:r>
              <a:rPr lang="en-US"/>
              <a:t>Low-level pointer manipulation</a:t>
            </a:r>
          </a:p>
          <a:p>
            <a:pPr lvl="1"/>
            <a:r>
              <a:rPr lang="en-US"/>
              <a:t>No garbage collector</a:t>
            </a:r>
          </a:p>
          <a:p>
            <a:pPr lvl="1"/>
            <a:r>
              <a:rPr lang="en-US"/>
              <a:t>Structs inside structs</a:t>
            </a:r>
          </a:p>
          <a:p>
            <a:pPr lvl="1"/>
            <a:r>
              <a:rPr lang="en-US"/>
              <a:t>In-place mutation of fields</a:t>
            </a:r>
          </a:p>
        </p:txBody>
      </p:sp>
      <p:cxnSp>
        <p:nvCxnSpPr>
          <p:cNvPr id="24" name="Straight Connector 23">
            <a:extLst>
              <a:ext uri="{FF2B5EF4-FFF2-40B4-BE49-F238E27FC236}">
                <a16:creationId xmlns:a16="http://schemas.microsoft.com/office/drawing/2014/main" id="{F03FA2CD-CD2B-45A7-B793-A2180C5BFB8C}"/>
              </a:ext>
            </a:extLst>
          </p:cNvPr>
          <p:cNvCxnSpPr>
            <a:cxnSpLocks/>
            <a:stCxn id="22" idx="0"/>
            <a:endCxn id="9" idx="6"/>
          </p:cNvCxnSpPr>
          <p:nvPr/>
        </p:nvCxnSpPr>
        <p:spPr>
          <a:xfrm flipH="1" flipV="1">
            <a:off x="7912359" y="3508848"/>
            <a:ext cx="1536440" cy="677257"/>
          </a:xfrm>
          <a:prstGeom prst="line">
            <a:avLst/>
          </a:prstGeom>
        </p:spPr>
        <p:style>
          <a:lnRef idx="1">
            <a:schemeClr val="dk1"/>
          </a:lnRef>
          <a:fillRef idx="0">
            <a:schemeClr val="dk1"/>
          </a:fillRef>
          <a:effectRef idx="0">
            <a:schemeClr val="dk1"/>
          </a:effectRef>
          <a:fontRef idx="minor">
            <a:schemeClr val="tx1"/>
          </a:fontRef>
        </p:style>
      </p:cxnSp>
      <p:sp>
        <p:nvSpPr>
          <p:cNvPr id="26" name="Content Placeholder 2">
            <a:extLst>
              <a:ext uri="{FF2B5EF4-FFF2-40B4-BE49-F238E27FC236}">
                <a16:creationId xmlns:a16="http://schemas.microsoft.com/office/drawing/2014/main" id="{D2BB22A5-F345-4045-9D06-381136E03EA8}"/>
              </a:ext>
            </a:extLst>
          </p:cNvPr>
          <p:cNvSpPr txBox="1">
            <a:spLocks/>
          </p:cNvSpPr>
          <p:nvPr/>
        </p:nvSpPr>
        <p:spPr>
          <a:xfrm>
            <a:off x="4658628" y="4655441"/>
            <a:ext cx="2789526" cy="1368097"/>
          </a:xfrm>
          <a:prstGeom prst="rect">
            <a:avLst/>
          </a:prstGeom>
          <a:solidFill>
            <a:schemeClr val="bg1"/>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Rust is unique:</a:t>
            </a:r>
          </a:p>
          <a:p>
            <a:pPr lvl="1"/>
            <a:r>
              <a:rPr lang="en-US"/>
              <a:t>Linear types</a:t>
            </a:r>
          </a:p>
          <a:p>
            <a:pPr lvl="1"/>
            <a:r>
              <a:rPr lang="en-US"/>
              <a:t>Borrowing</a:t>
            </a:r>
          </a:p>
        </p:txBody>
      </p:sp>
    </p:spTree>
    <p:extLst>
      <p:ext uri="{BB962C8B-B14F-4D97-AF65-F5344CB8AC3E}">
        <p14:creationId xmlns:p14="http://schemas.microsoft.com/office/powerpoint/2010/main" val="369489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82D-E55B-42F8-9D85-2D800139A032}"/>
              </a:ext>
            </a:extLst>
          </p:cNvPr>
          <p:cNvSpPr>
            <a:spLocks noGrp="1"/>
          </p:cNvSpPr>
          <p:nvPr>
            <p:ph type="title"/>
          </p:nvPr>
        </p:nvSpPr>
        <p:spPr/>
        <p:txBody>
          <a:bodyPr/>
          <a:lstStyle/>
          <a:p>
            <a:r>
              <a:rPr lang="en-US"/>
              <a:t>Languages for verifying/safe systems code</a:t>
            </a:r>
          </a:p>
        </p:txBody>
      </p:sp>
      <p:sp>
        <p:nvSpPr>
          <p:cNvPr id="3" name="Arrow: Left-Right 2">
            <a:extLst>
              <a:ext uri="{FF2B5EF4-FFF2-40B4-BE49-F238E27FC236}">
                <a16:creationId xmlns:a16="http://schemas.microsoft.com/office/drawing/2014/main" id="{C3267550-A813-4F79-AA42-10AE12722BBB}"/>
              </a:ext>
            </a:extLst>
          </p:cNvPr>
          <p:cNvSpPr/>
          <p:nvPr/>
        </p:nvSpPr>
        <p:spPr>
          <a:xfrm>
            <a:off x="3028427" y="2197915"/>
            <a:ext cx="6384022" cy="7046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12C2820-54A0-4D79-A2D7-74E905A423E3}"/>
              </a:ext>
            </a:extLst>
          </p:cNvPr>
          <p:cNvSpPr txBox="1"/>
          <p:nvPr/>
        </p:nvSpPr>
        <p:spPr>
          <a:xfrm>
            <a:off x="339406" y="2088587"/>
            <a:ext cx="2824941" cy="461665"/>
          </a:xfrm>
          <a:prstGeom prst="rect">
            <a:avLst/>
          </a:prstGeom>
          <a:noFill/>
        </p:spPr>
        <p:txBody>
          <a:bodyPr wrap="none" rtlCol="0">
            <a:spAutoFit/>
          </a:bodyPr>
          <a:lstStyle/>
          <a:p>
            <a:r>
              <a:rPr lang="en-US" sz="2400"/>
              <a:t>More like Haskell/ML</a:t>
            </a:r>
          </a:p>
        </p:txBody>
      </p:sp>
      <p:sp>
        <p:nvSpPr>
          <p:cNvPr id="5" name="TextBox 4">
            <a:extLst>
              <a:ext uri="{FF2B5EF4-FFF2-40B4-BE49-F238E27FC236}">
                <a16:creationId xmlns:a16="http://schemas.microsoft.com/office/drawing/2014/main" id="{DD385653-753F-4A4B-83BF-D9FADBB8C350}"/>
              </a:ext>
            </a:extLst>
          </p:cNvPr>
          <p:cNvSpPr txBox="1"/>
          <p:nvPr/>
        </p:nvSpPr>
        <p:spPr>
          <a:xfrm>
            <a:off x="9350797" y="2120768"/>
            <a:ext cx="2184701" cy="461665"/>
          </a:xfrm>
          <a:prstGeom prst="rect">
            <a:avLst/>
          </a:prstGeom>
          <a:noFill/>
        </p:spPr>
        <p:txBody>
          <a:bodyPr wrap="none" rtlCol="0">
            <a:spAutoFit/>
          </a:bodyPr>
          <a:lstStyle/>
          <a:p>
            <a:r>
              <a:rPr lang="en-US" sz="2400"/>
              <a:t>More like C/C++</a:t>
            </a:r>
          </a:p>
        </p:txBody>
      </p:sp>
      <p:sp>
        <p:nvSpPr>
          <p:cNvPr id="6" name="Oval 5">
            <a:extLst>
              <a:ext uri="{FF2B5EF4-FFF2-40B4-BE49-F238E27FC236}">
                <a16:creationId xmlns:a16="http://schemas.microsoft.com/office/drawing/2014/main" id="{6130BF8B-841E-444A-8464-C1969C036892}"/>
              </a:ext>
            </a:extLst>
          </p:cNvPr>
          <p:cNvSpPr/>
          <p:nvPr/>
        </p:nvSpPr>
        <p:spPr>
          <a:xfrm>
            <a:off x="3616845"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Dafny</a:t>
            </a:r>
          </a:p>
        </p:txBody>
      </p:sp>
      <p:sp>
        <p:nvSpPr>
          <p:cNvPr id="7" name="Oval 6">
            <a:extLst>
              <a:ext uri="{FF2B5EF4-FFF2-40B4-BE49-F238E27FC236}">
                <a16:creationId xmlns:a16="http://schemas.microsoft.com/office/drawing/2014/main" id="{BCC61A1A-59F9-43BD-B5A4-7453BFA52D82}"/>
              </a:ext>
            </a:extLst>
          </p:cNvPr>
          <p:cNvSpPr/>
          <p:nvPr/>
        </p:nvSpPr>
        <p:spPr>
          <a:xfrm>
            <a:off x="1028072"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F*</a:t>
            </a:r>
          </a:p>
        </p:txBody>
      </p:sp>
      <p:sp>
        <p:nvSpPr>
          <p:cNvPr id="8" name="Oval 7">
            <a:extLst>
              <a:ext uri="{FF2B5EF4-FFF2-40B4-BE49-F238E27FC236}">
                <a16:creationId xmlns:a16="http://schemas.microsoft.com/office/drawing/2014/main" id="{5FCCA3DD-49A8-48DE-B888-8173286259EA}"/>
              </a:ext>
            </a:extLst>
          </p:cNvPr>
          <p:cNvSpPr/>
          <p:nvPr/>
        </p:nvSpPr>
        <p:spPr>
          <a:xfrm>
            <a:off x="8876387"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VCC</a:t>
            </a:r>
          </a:p>
        </p:txBody>
      </p:sp>
      <p:sp>
        <p:nvSpPr>
          <p:cNvPr id="11" name="Oval 10">
            <a:extLst>
              <a:ext uri="{FF2B5EF4-FFF2-40B4-BE49-F238E27FC236}">
                <a16:creationId xmlns:a16="http://schemas.microsoft.com/office/drawing/2014/main" id="{B734C0E0-6B8A-0AB7-A54B-951A2054A8A6}"/>
              </a:ext>
            </a:extLst>
          </p:cNvPr>
          <p:cNvSpPr/>
          <p:nvPr/>
        </p:nvSpPr>
        <p:spPr>
          <a:xfrm>
            <a:off x="6205618"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Verus</a:t>
            </a:r>
          </a:p>
        </p:txBody>
      </p:sp>
      <p:grpSp>
        <p:nvGrpSpPr>
          <p:cNvPr id="40" name="Group 39">
            <a:extLst>
              <a:ext uri="{FF2B5EF4-FFF2-40B4-BE49-F238E27FC236}">
                <a16:creationId xmlns:a16="http://schemas.microsoft.com/office/drawing/2014/main" id="{1F03C94C-78DE-5333-C81C-6309CBF38681}"/>
              </a:ext>
            </a:extLst>
          </p:cNvPr>
          <p:cNvGrpSpPr/>
          <p:nvPr/>
        </p:nvGrpSpPr>
        <p:grpSpPr>
          <a:xfrm>
            <a:off x="977636" y="4410366"/>
            <a:ext cx="3335746" cy="1694870"/>
            <a:chOff x="977636" y="4410366"/>
            <a:chExt cx="3335746" cy="1694870"/>
          </a:xfrm>
        </p:grpSpPr>
        <p:sp>
          <p:nvSpPr>
            <p:cNvPr id="16" name="Oval 15">
              <a:extLst>
                <a:ext uri="{FF2B5EF4-FFF2-40B4-BE49-F238E27FC236}">
                  <a16:creationId xmlns:a16="http://schemas.microsoft.com/office/drawing/2014/main" id="{D3671F0B-F6E7-73A2-F6CB-B1BC5C0C1F6E}"/>
                </a:ext>
              </a:extLst>
            </p:cNvPr>
            <p:cNvSpPr/>
            <p:nvPr/>
          </p:nvSpPr>
          <p:spPr>
            <a:xfrm>
              <a:off x="977636" y="4410366"/>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Steel</a:t>
              </a:r>
            </a:p>
          </p:txBody>
        </p:sp>
        <p:sp>
          <p:nvSpPr>
            <p:cNvPr id="17" name="Content Placeholder 2">
              <a:extLst>
                <a:ext uri="{FF2B5EF4-FFF2-40B4-BE49-F238E27FC236}">
                  <a16:creationId xmlns:a16="http://schemas.microsoft.com/office/drawing/2014/main" id="{3F63D64E-15CF-7DB5-AD87-3E90DA9AD6BB}"/>
                </a:ext>
              </a:extLst>
            </p:cNvPr>
            <p:cNvSpPr txBox="1">
              <a:spLocks/>
            </p:cNvSpPr>
            <p:nvPr/>
          </p:nvSpPr>
          <p:spPr>
            <a:xfrm>
              <a:off x="1119724" y="5164193"/>
              <a:ext cx="3193658" cy="941043"/>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Scale to Next Order of Magnitude</a:t>
              </a:r>
            </a:p>
          </p:txBody>
        </p:sp>
        <p:cxnSp>
          <p:nvCxnSpPr>
            <p:cNvPr id="31" name="Straight Connector 30">
              <a:extLst>
                <a:ext uri="{FF2B5EF4-FFF2-40B4-BE49-F238E27FC236}">
                  <a16:creationId xmlns:a16="http://schemas.microsoft.com/office/drawing/2014/main" id="{BB88D59E-7F8B-3F52-1279-99276A16F6A1}"/>
                </a:ext>
              </a:extLst>
            </p:cNvPr>
            <p:cNvCxnSpPr>
              <a:cxnSpLocks/>
              <a:stCxn id="16" idx="4"/>
              <a:endCxn id="17" idx="0"/>
            </p:cNvCxnSpPr>
            <p:nvPr/>
          </p:nvCxnSpPr>
          <p:spPr>
            <a:xfrm>
              <a:off x="1686121" y="4961798"/>
              <a:ext cx="1030432" cy="202395"/>
            </a:xfrm>
            <a:prstGeom prst="line">
              <a:avLst/>
            </a:prstGeom>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6DB332F-018F-8886-3178-D32008A864A5}"/>
              </a:ext>
            </a:extLst>
          </p:cNvPr>
          <p:cNvGrpSpPr/>
          <p:nvPr/>
        </p:nvGrpSpPr>
        <p:grpSpPr>
          <a:xfrm>
            <a:off x="3498767" y="4455019"/>
            <a:ext cx="5714545" cy="1660755"/>
            <a:chOff x="3495556" y="4421010"/>
            <a:chExt cx="5714545" cy="1660755"/>
          </a:xfrm>
        </p:grpSpPr>
        <p:sp>
          <p:nvSpPr>
            <p:cNvPr id="21" name="Oval 20">
              <a:extLst>
                <a:ext uri="{FF2B5EF4-FFF2-40B4-BE49-F238E27FC236}">
                  <a16:creationId xmlns:a16="http://schemas.microsoft.com/office/drawing/2014/main" id="{D6063A82-8FE5-A0F7-9EF4-440403A21ECE}"/>
                </a:ext>
              </a:extLst>
            </p:cNvPr>
            <p:cNvSpPr/>
            <p:nvPr/>
          </p:nvSpPr>
          <p:spPr>
            <a:xfrm>
              <a:off x="3495556" y="4421010"/>
              <a:ext cx="1659547"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Armada</a:t>
              </a:r>
            </a:p>
          </p:txBody>
        </p:sp>
        <p:sp>
          <p:nvSpPr>
            <p:cNvPr id="27" name="Content Placeholder 2">
              <a:extLst>
                <a:ext uri="{FF2B5EF4-FFF2-40B4-BE49-F238E27FC236}">
                  <a16:creationId xmlns:a16="http://schemas.microsoft.com/office/drawing/2014/main" id="{57225BE2-E02B-972F-F551-359CFCEE5A8F}"/>
                </a:ext>
              </a:extLst>
            </p:cNvPr>
            <p:cNvSpPr txBox="1">
              <a:spLocks/>
            </p:cNvSpPr>
            <p:nvPr/>
          </p:nvSpPr>
          <p:spPr>
            <a:xfrm>
              <a:off x="4810453" y="5140723"/>
              <a:ext cx="4399648" cy="941042"/>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Lock Free Data-structures for Critical Infrastructure</a:t>
              </a:r>
            </a:p>
            <a:p>
              <a:endParaRPr lang="en-US"/>
            </a:p>
          </p:txBody>
        </p:sp>
        <p:cxnSp>
          <p:nvCxnSpPr>
            <p:cNvPr id="34" name="Straight Connector 33">
              <a:extLst>
                <a:ext uri="{FF2B5EF4-FFF2-40B4-BE49-F238E27FC236}">
                  <a16:creationId xmlns:a16="http://schemas.microsoft.com/office/drawing/2014/main" id="{44937CF4-E6F7-1050-56B0-7539513BFC02}"/>
                </a:ext>
              </a:extLst>
            </p:cNvPr>
            <p:cNvCxnSpPr>
              <a:cxnSpLocks/>
              <a:stCxn id="21" idx="6"/>
              <a:endCxn id="27" idx="0"/>
            </p:cNvCxnSpPr>
            <p:nvPr/>
          </p:nvCxnSpPr>
          <p:spPr>
            <a:xfrm>
              <a:off x="5155103" y="4696726"/>
              <a:ext cx="1855174" cy="443997"/>
            </a:xfrm>
            <a:prstGeom prst="line">
              <a:avLst/>
            </a:prstGeom>
          </p:spPr>
          <p:style>
            <a:lnRef idx="1">
              <a:schemeClr val="dk1"/>
            </a:lnRef>
            <a:fillRef idx="0">
              <a:schemeClr val="dk1"/>
            </a:fillRef>
            <a:effectRef idx="0">
              <a:schemeClr val="dk1"/>
            </a:effectRef>
            <a:fontRef idx="minor">
              <a:schemeClr val="tx1"/>
            </a:fontRef>
          </p:style>
        </p:cxnSp>
      </p:grpSp>
      <p:sp>
        <p:nvSpPr>
          <p:cNvPr id="29" name="Oval 28">
            <a:extLst>
              <a:ext uri="{FF2B5EF4-FFF2-40B4-BE49-F238E27FC236}">
                <a16:creationId xmlns:a16="http://schemas.microsoft.com/office/drawing/2014/main" id="{B2DEB7A2-4524-3C8A-F2AB-A249F88DD962}"/>
              </a:ext>
            </a:extLst>
          </p:cNvPr>
          <p:cNvSpPr/>
          <p:nvPr/>
        </p:nvSpPr>
        <p:spPr>
          <a:xfrm>
            <a:off x="6084329" y="4410366"/>
            <a:ext cx="1659547"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Verona</a:t>
            </a:r>
          </a:p>
        </p:txBody>
      </p:sp>
      <p:cxnSp>
        <p:nvCxnSpPr>
          <p:cNvPr id="37" name="Straight Connector 36">
            <a:extLst>
              <a:ext uri="{FF2B5EF4-FFF2-40B4-BE49-F238E27FC236}">
                <a16:creationId xmlns:a16="http://schemas.microsoft.com/office/drawing/2014/main" id="{658B4D2F-166A-7F99-1087-9DA730132DE9}"/>
              </a:ext>
            </a:extLst>
          </p:cNvPr>
          <p:cNvCxnSpPr>
            <a:cxnSpLocks/>
            <a:stCxn id="29" idx="6"/>
            <a:endCxn id="36" idx="1"/>
          </p:cNvCxnSpPr>
          <p:nvPr/>
        </p:nvCxnSpPr>
        <p:spPr>
          <a:xfrm flipV="1">
            <a:off x="7743876" y="4636652"/>
            <a:ext cx="344794" cy="49430"/>
          </a:xfrm>
          <a:prstGeom prst="line">
            <a:avLst/>
          </a:prstGeom>
        </p:spPr>
        <p:style>
          <a:lnRef idx="1">
            <a:schemeClr val="dk1"/>
          </a:lnRef>
          <a:fillRef idx="0">
            <a:schemeClr val="dk1"/>
          </a:fillRef>
          <a:effectRef idx="0">
            <a:schemeClr val="dk1"/>
          </a:effectRef>
          <a:fontRef idx="minor">
            <a:schemeClr val="tx1"/>
          </a:fontRef>
        </p:style>
      </p:cxnSp>
      <p:sp>
        <p:nvSpPr>
          <p:cNvPr id="18" name="Content Placeholder 2">
            <a:extLst>
              <a:ext uri="{FF2B5EF4-FFF2-40B4-BE49-F238E27FC236}">
                <a16:creationId xmlns:a16="http://schemas.microsoft.com/office/drawing/2014/main" id="{C3893438-A2F8-83EB-4EBA-32C7A44C45DC}"/>
              </a:ext>
            </a:extLst>
          </p:cNvPr>
          <p:cNvSpPr txBox="1">
            <a:spLocks/>
          </p:cNvSpPr>
          <p:nvPr/>
        </p:nvSpPr>
        <p:spPr>
          <a:xfrm>
            <a:off x="402120" y="3861864"/>
            <a:ext cx="3193658" cy="497047"/>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Full Stack Security</a:t>
            </a:r>
          </a:p>
        </p:txBody>
      </p:sp>
      <p:sp>
        <p:nvSpPr>
          <p:cNvPr id="36" name="Content Placeholder 2">
            <a:extLst>
              <a:ext uri="{FF2B5EF4-FFF2-40B4-BE49-F238E27FC236}">
                <a16:creationId xmlns:a16="http://schemas.microsoft.com/office/drawing/2014/main" id="{5E191C18-6E37-031C-D1B6-6FDB4027548E}"/>
              </a:ext>
            </a:extLst>
          </p:cNvPr>
          <p:cNvSpPr txBox="1">
            <a:spLocks/>
          </p:cNvSpPr>
          <p:nvPr/>
        </p:nvSpPr>
        <p:spPr>
          <a:xfrm>
            <a:off x="8088670" y="4388128"/>
            <a:ext cx="1769839" cy="497047"/>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err="1"/>
              <a:t>Rust.Next</a:t>
            </a:r>
            <a:endParaRPr lang="en-US"/>
          </a:p>
        </p:txBody>
      </p:sp>
      <p:sp>
        <p:nvSpPr>
          <p:cNvPr id="39" name="Content Placeholder 2">
            <a:extLst>
              <a:ext uri="{FF2B5EF4-FFF2-40B4-BE49-F238E27FC236}">
                <a16:creationId xmlns:a16="http://schemas.microsoft.com/office/drawing/2014/main" id="{5F128248-A70A-6D88-DEB7-88BB2495BC5B}"/>
              </a:ext>
            </a:extLst>
          </p:cNvPr>
          <p:cNvSpPr txBox="1">
            <a:spLocks/>
          </p:cNvSpPr>
          <p:nvPr/>
        </p:nvSpPr>
        <p:spPr>
          <a:xfrm>
            <a:off x="5399907" y="3783217"/>
            <a:ext cx="3079076" cy="497047"/>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Rust      Verification</a:t>
            </a:r>
          </a:p>
        </p:txBody>
      </p:sp>
      <p:cxnSp>
        <p:nvCxnSpPr>
          <p:cNvPr id="45" name="Straight Connector 44">
            <a:extLst>
              <a:ext uri="{FF2B5EF4-FFF2-40B4-BE49-F238E27FC236}">
                <a16:creationId xmlns:a16="http://schemas.microsoft.com/office/drawing/2014/main" id="{B1F85F99-3B75-0246-E70D-51046ED69A2F}"/>
              </a:ext>
            </a:extLst>
          </p:cNvPr>
          <p:cNvCxnSpPr>
            <a:cxnSpLocks/>
            <a:stCxn id="11" idx="6"/>
          </p:cNvCxnSpPr>
          <p:nvPr/>
        </p:nvCxnSpPr>
        <p:spPr>
          <a:xfrm>
            <a:off x="7622588" y="3480309"/>
            <a:ext cx="283739" cy="302908"/>
          </a:xfrm>
          <a:prstGeom prst="line">
            <a:avLst/>
          </a:prstGeom>
        </p:spPr>
        <p:style>
          <a:lnRef idx="1">
            <a:schemeClr val="dk1"/>
          </a:lnRef>
          <a:fillRef idx="0">
            <a:schemeClr val="dk1"/>
          </a:fillRef>
          <a:effectRef idx="0">
            <a:schemeClr val="dk1"/>
          </a:effectRef>
          <a:fontRef idx="minor">
            <a:schemeClr val="tx1"/>
          </a:fontRef>
        </p:style>
      </p:cxnSp>
      <p:pic>
        <p:nvPicPr>
          <p:cNvPr id="52" name="Picture 51" descr="See the source image">
            <a:extLst>
              <a:ext uri="{FF2B5EF4-FFF2-40B4-BE49-F238E27FC236}">
                <a16:creationId xmlns:a16="http://schemas.microsoft.com/office/drawing/2014/main" id="{E3F6A724-8D8E-ECC2-6F7B-BCF28315D4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17" y="3721998"/>
            <a:ext cx="429761" cy="66613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See the source image">
            <a:extLst>
              <a:ext uri="{FF2B5EF4-FFF2-40B4-BE49-F238E27FC236}">
                <a16:creationId xmlns:a16="http://schemas.microsoft.com/office/drawing/2014/main" id="{EE88C9A1-5BF8-92A2-854D-53E9D89287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057" y="5202080"/>
            <a:ext cx="558237" cy="86526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ee the source image">
            <a:extLst>
              <a:ext uri="{FF2B5EF4-FFF2-40B4-BE49-F238E27FC236}">
                <a16:creationId xmlns:a16="http://schemas.microsoft.com/office/drawing/2014/main" id="{37CAD616-ECF1-9F06-EBD3-BE129887D7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7799" y="5164193"/>
            <a:ext cx="600326" cy="93050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See the source image">
            <a:extLst>
              <a:ext uri="{FF2B5EF4-FFF2-40B4-BE49-F238E27FC236}">
                <a16:creationId xmlns:a16="http://schemas.microsoft.com/office/drawing/2014/main" id="{0CC2E4A7-A30F-EF90-3C54-A9FF14E697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95527" y="4171484"/>
            <a:ext cx="575169" cy="89151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See the source image">
            <a:extLst>
              <a:ext uri="{FF2B5EF4-FFF2-40B4-BE49-F238E27FC236}">
                <a16:creationId xmlns:a16="http://schemas.microsoft.com/office/drawing/2014/main" id="{D3B36E88-7BB1-6784-07F9-A8B5A62ED5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8443" y="3676187"/>
            <a:ext cx="429761" cy="6661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shape&#10;&#10;Description automatically generated">
            <a:extLst>
              <a:ext uri="{FF2B5EF4-FFF2-40B4-BE49-F238E27FC236}">
                <a16:creationId xmlns:a16="http://schemas.microsoft.com/office/drawing/2014/main" id="{AEFF334D-D0DB-4183-8F3B-1FD02A4E5D3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05618" y="3861864"/>
            <a:ext cx="340956" cy="377268"/>
          </a:xfrm>
          <a:prstGeom prst="rect">
            <a:avLst/>
          </a:prstGeom>
        </p:spPr>
      </p:pic>
      <p:cxnSp>
        <p:nvCxnSpPr>
          <p:cNvPr id="14" name="Straight Connector 13">
            <a:extLst>
              <a:ext uri="{FF2B5EF4-FFF2-40B4-BE49-F238E27FC236}">
                <a16:creationId xmlns:a16="http://schemas.microsoft.com/office/drawing/2014/main" id="{1894AB62-2C7D-3F37-E436-4307FC4021A0}"/>
              </a:ext>
            </a:extLst>
          </p:cNvPr>
          <p:cNvCxnSpPr>
            <a:cxnSpLocks/>
            <a:endCxn id="7" idx="4"/>
          </p:cNvCxnSpPr>
          <p:nvPr/>
        </p:nvCxnSpPr>
        <p:spPr>
          <a:xfrm flipV="1">
            <a:off x="1686121" y="3756025"/>
            <a:ext cx="50436" cy="9904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5552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1A7247E-6D3A-4709-AE3B-FAC1D36B965F}"/>
              </a:ext>
            </a:extLst>
          </p:cNvPr>
          <p:cNvSpPr txBox="1">
            <a:spLocks/>
          </p:cNvSpPr>
          <p:nvPr/>
        </p:nvSpPr>
        <p:spPr>
          <a:xfrm>
            <a:off x="1650185" y="457200"/>
            <a:ext cx="995659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latin typeface="Segoe UI Semibold"/>
              </a:rPr>
              <a:t>for Software +…</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pic>
        <p:nvPicPr>
          <p:cNvPr id="2" name="Picture 2" descr="Picture 2">
            <a:extLst>
              <a:ext uri="{FF2B5EF4-FFF2-40B4-BE49-F238E27FC236}">
                <a16:creationId xmlns:a16="http://schemas.microsoft.com/office/drawing/2014/main" id="{BE6A051E-6EC3-444A-9E16-02C2AEFDD327}"/>
              </a:ext>
            </a:extLst>
          </p:cNvPr>
          <p:cNvPicPr>
            <a:picLocks noChangeAspect="1"/>
          </p:cNvPicPr>
          <p:nvPr/>
        </p:nvPicPr>
        <p:blipFill>
          <a:blip r:embed="rId4"/>
          <a:stretch>
            <a:fillRect/>
          </a:stretch>
        </p:blipFill>
        <p:spPr>
          <a:xfrm>
            <a:off x="672379" y="482682"/>
            <a:ext cx="874178" cy="528516"/>
          </a:xfrm>
          <a:prstGeom prst="rect">
            <a:avLst/>
          </a:prstGeom>
          <a:ln w="12700">
            <a:miter lim="400000"/>
          </a:ln>
        </p:spPr>
      </p:pic>
      <p:sp>
        <p:nvSpPr>
          <p:cNvPr id="21" name="TextBox 20">
            <a:extLst>
              <a:ext uri="{FF2B5EF4-FFF2-40B4-BE49-F238E27FC236}">
                <a16:creationId xmlns:a16="http://schemas.microsoft.com/office/drawing/2014/main" id="{3A7ABD55-EE5C-49BF-845A-923B0B06F777}"/>
              </a:ext>
            </a:extLst>
          </p:cNvPr>
          <p:cNvSpPr txBox="1"/>
          <p:nvPr/>
        </p:nvSpPr>
        <p:spPr>
          <a:xfrm>
            <a:off x="866857" y="2414537"/>
            <a:ext cx="163071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Azure Network </a:t>
            </a:r>
          </a:p>
          <a:p>
            <a:pPr algn="ctr"/>
            <a:r>
              <a:rPr lang="en-US" sz="1400">
                <a:latin typeface="Segoe UI Semibold" panose="020B0702040204020203" pitchFamily="34" charset="0"/>
                <a:cs typeface="Segoe UI Semibold" panose="020B0702040204020203" pitchFamily="34" charset="0"/>
              </a:rPr>
              <a:t>Verification</a:t>
            </a:r>
          </a:p>
        </p:txBody>
      </p:sp>
      <p:pic>
        <p:nvPicPr>
          <p:cNvPr id="22" name="Content Placeholder 3" descr="Content Placeholder 3">
            <a:extLst>
              <a:ext uri="{FF2B5EF4-FFF2-40B4-BE49-F238E27FC236}">
                <a16:creationId xmlns:a16="http://schemas.microsoft.com/office/drawing/2014/main" id="{B50F8A8D-B207-4D73-8783-0F3E438D436A}"/>
              </a:ext>
            </a:extLst>
          </p:cNvPr>
          <p:cNvPicPr>
            <a:picLocks noChangeAspect="1"/>
          </p:cNvPicPr>
          <p:nvPr/>
        </p:nvPicPr>
        <p:blipFill>
          <a:blip r:embed="rId5"/>
          <a:stretch>
            <a:fillRect/>
          </a:stretch>
        </p:blipFill>
        <p:spPr>
          <a:xfrm>
            <a:off x="1109819" y="1691049"/>
            <a:ext cx="1144792" cy="565698"/>
          </a:xfrm>
          <a:prstGeom prst="rect">
            <a:avLst/>
          </a:prstGeom>
          <a:ln w="12700">
            <a:miter lim="400000"/>
          </a:ln>
        </p:spPr>
      </p:pic>
      <p:cxnSp>
        <p:nvCxnSpPr>
          <p:cNvPr id="4" name="Straight Connector 3">
            <a:extLst>
              <a:ext uri="{FF2B5EF4-FFF2-40B4-BE49-F238E27FC236}">
                <a16:creationId xmlns:a16="http://schemas.microsoft.com/office/drawing/2014/main" id="{2B5FB49D-FCDF-4312-B92F-18313524D493}"/>
              </a:ext>
            </a:extLst>
          </p:cNvPr>
          <p:cNvCxnSpPr>
            <a:cxnSpLocks/>
          </p:cNvCxnSpPr>
          <p:nvPr/>
        </p:nvCxnSpPr>
        <p:spPr>
          <a:xfrm>
            <a:off x="1109819"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03AA392-09E5-4F1E-85A2-A41A655609D9}"/>
              </a:ext>
            </a:extLst>
          </p:cNvPr>
          <p:cNvSpPr txBox="1"/>
          <p:nvPr/>
        </p:nvSpPr>
        <p:spPr>
          <a:xfrm>
            <a:off x="706251" y="4010537"/>
            <a:ext cx="1951926" cy="523220"/>
          </a:xfrm>
          <a:prstGeom prst="rect">
            <a:avLst/>
          </a:prstGeom>
          <a:noFill/>
        </p:spPr>
        <p:txBody>
          <a:bodyPr wrap="square">
            <a:spAutoFit/>
          </a:bodyPr>
          <a:lstStyle/>
          <a:p>
            <a:pPr algn="ctr"/>
            <a:r>
              <a:rPr lang="en-US" sz="1400">
                <a:latin typeface="Segoe UI Semibold" panose="020B0702040204020203" pitchFamily="34" charset="0"/>
                <a:cs typeface="Segoe UI Semibold" panose="020B0702040204020203" pitchFamily="34" charset="0"/>
              </a:rPr>
              <a:t>Verified Crypto </a:t>
            </a:r>
          </a:p>
          <a:p>
            <a:pPr algn="ctr"/>
            <a:r>
              <a:rPr lang="en-US" sz="1400">
                <a:latin typeface="Segoe UI Semibold" panose="020B0702040204020203" pitchFamily="34" charset="0"/>
                <a:cs typeface="Segoe UI Semibold" panose="020B0702040204020203" pitchFamily="34" charset="0"/>
              </a:rPr>
              <a:t>Libraries &amp; Protocols</a:t>
            </a:r>
          </a:p>
        </p:txBody>
      </p:sp>
      <p:pic>
        <p:nvPicPr>
          <p:cNvPr id="7" name="Picture 14" descr="Picture 14">
            <a:extLst>
              <a:ext uri="{FF2B5EF4-FFF2-40B4-BE49-F238E27FC236}">
                <a16:creationId xmlns:a16="http://schemas.microsoft.com/office/drawing/2014/main" id="{B846C2CD-E926-4CF8-AF36-655EC3AFC509}"/>
              </a:ext>
            </a:extLst>
          </p:cNvPr>
          <p:cNvPicPr>
            <a:picLocks noChangeAspect="1"/>
          </p:cNvPicPr>
          <p:nvPr/>
        </p:nvPicPr>
        <p:blipFill>
          <a:blip r:embed="rId6"/>
          <a:stretch>
            <a:fillRect/>
          </a:stretch>
        </p:blipFill>
        <p:spPr>
          <a:xfrm>
            <a:off x="1212632" y="3204179"/>
            <a:ext cx="939166" cy="659373"/>
          </a:xfrm>
          <a:prstGeom prst="rect">
            <a:avLst/>
          </a:prstGeom>
          <a:ln w="12700">
            <a:miter lim="400000"/>
          </a:ln>
          <a:effectLst>
            <a:outerShdw blurRad="50800" dist="50800" dir="5400000" rotWithShape="0">
              <a:srgbClr val="000000">
                <a:alpha val="0"/>
              </a:srgbClr>
            </a:outerShdw>
          </a:effectLst>
        </p:spPr>
      </p:pic>
      <p:sp>
        <p:nvSpPr>
          <p:cNvPr id="31" name="TextBox 30">
            <a:extLst>
              <a:ext uri="{FF2B5EF4-FFF2-40B4-BE49-F238E27FC236}">
                <a16:creationId xmlns:a16="http://schemas.microsoft.com/office/drawing/2014/main" id="{D10F5C19-5FF9-438E-A2EE-8492339E1831}"/>
              </a:ext>
            </a:extLst>
          </p:cNvPr>
          <p:cNvSpPr txBox="1"/>
          <p:nvPr/>
        </p:nvSpPr>
        <p:spPr>
          <a:xfrm>
            <a:off x="1034222" y="5690426"/>
            <a:ext cx="1267616"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Security Risk Detection </a:t>
            </a:r>
          </a:p>
        </p:txBody>
      </p:sp>
      <p:pic>
        <p:nvPicPr>
          <p:cNvPr id="32" name="Picture 4" descr="Picture 4">
            <a:extLst>
              <a:ext uri="{FF2B5EF4-FFF2-40B4-BE49-F238E27FC236}">
                <a16:creationId xmlns:a16="http://schemas.microsoft.com/office/drawing/2014/main" id="{10019F2D-370E-4F02-B46E-8CC7302E5F40}"/>
              </a:ext>
            </a:extLst>
          </p:cNvPr>
          <p:cNvPicPr>
            <a:picLocks noChangeAspect="1"/>
          </p:cNvPicPr>
          <p:nvPr/>
        </p:nvPicPr>
        <p:blipFill>
          <a:blip r:embed="rId7"/>
          <a:stretch>
            <a:fillRect/>
          </a:stretch>
        </p:blipFill>
        <p:spPr>
          <a:xfrm>
            <a:off x="1312490" y="4966915"/>
            <a:ext cx="739447" cy="553998"/>
          </a:xfrm>
          <a:prstGeom prst="rect">
            <a:avLst/>
          </a:prstGeom>
          <a:ln w="12700">
            <a:miter lim="400000"/>
          </a:ln>
        </p:spPr>
      </p:pic>
      <p:cxnSp>
        <p:nvCxnSpPr>
          <p:cNvPr id="9" name="Straight Connector 8">
            <a:extLst>
              <a:ext uri="{FF2B5EF4-FFF2-40B4-BE49-F238E27FC236}">
                <a16:creationId xmlns:a16="http://schemas.microsoft.com/office/drawing/2014/main" id="{59A1BD8F-CFE5-4FFF-A919-6310EB519955}"/>
              </a:ext>
            </a:extLst>
          </p:cNvPr>
          <p:cNvCxnSpPr>
            <a:cxnSpLocks/>
          </p:cNvCxnSpPr>
          <p:nvPr/>
        </p:nvCxnSpPr>
        <p:spPr>
          <a:xfrm>
            <a:off x="1112156" y="3970113"/>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37441B-3B5A-4108-B7E0-9ED959EE4542}"/>
              </a:ext>
            </a:extLst>
          </p:cNvPr>
          <p:cNvCxnSpPr>
            <a:cxnSpLocks/>
          </p:cNvCxnSpPr>
          <p:nvPr/>
        </p:nvCxnSpPr>
        <p:spPr>
          <a:xfrm>
            <a:off x="106892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29064C-EC64-4D96-A4EC-CCD43AF26F81}"/>
              </a:ext>
            </a:extLst>
          </p:cNvPr>
          <p:cNvSpPr txBox="1"/>
          <p:nvPr/>
        </p:nvSpPr>
        <p:spPr>
          <a:xfrm>
            <a:off x="3355546" y="3990753"/>
            <a:ext cx="148584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Dynamics </a:t>
            </a:r>
          </a:p>
          <a:p>
            <a:pPr algn="ctr"/>
            <a:r>
              <a:rPr lang="en-US" sz="1400">
                <a:latin typeface="Segoe UI Semibold" panose="020B0702040204020203" pitchFamily="34" charset="0"/>
                <a:cs typeface="Segoe UI Semibold" panose="020B0702040204020203" pitchFamily="34" charset="0"/>
              </a:rPr>
              <a:t>AX</a:t>
            </a:r>
          </a:p>
        </p:txBody>
      </p:sp>
      <p:pic>
        <p:nvPicPr>
          <p:cNvPr id="23" name="Picture 12" descr="Picture 12">
            <a:extLst>
              <a:ext uri="{FF2B5EF4-FFF2-40B4-BE49-F238E27FC236}">
                <a16:creationId xmlns:a16="http://schemas.microsoft.com/office/drawing/2014/main" id="{72659643-A256-4756-8DF0-25D3AA663F8F}"/>
              </a:ext>
            </a:extLst>
          </p:cNvPr>
          <p:cNvPicPr>
            <a:picLocks noChangeAspect="1"/>
          </p:cNvPicPr>
          <p:nvPr/>
        </p:nvPicPr>
        <p:blipFill rotWithShape="1">
          <a:blip r:embed="rId8"/>
          <a:srcRect t="17842" b="15868"/>
          <a:stretch/>
        </p:blipFill>
        <p:spPr>
          <a:xfrm>
            <a:off x="3635089" y="3292749"/>
            <a:ext cx="939166" cy="597888"/>
          </a:xfrm>
          <a:prstGeom prst="rect">
            <a:avLst/>
          </a:prstGeom>
          <a:ln w="12700">
            <a:miter lim="400000"/>
          </a:ln>
        </p:spPr>
      </p:pic>
      <p:sp>
        <p:nvSpPr>
          <p:cNvPr id="25" name="TextBox 24">
            <a:extLst>
              <a:ext uri="{FF2B5EF4-FFF2-40B4-BE49-F238E27FC236}">
                <a16:creationId xmlns:a16="http://schemas.microsoft.com/office/drawing/2014/main" id="{EA238DDE-302F-46E6-ADA0-3BA5320125E8}"/>
              </a:ext>
            </a:extLst>
          </p:cNvPr>
          <p:cNvSpPr txBox="1"/>
          <p:nvPr/>
        </p:nvSpPr>
        <p:spPr>
          <a:xfrm>
            <a:off x="3375416" y="2414876"/>
            <a:ext cx="1346020"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Verifying C </a:t>
            </a:r>
          </a:p>
          <a:p>
            <a:pPr algn="ctr"/>
            <a:r>
              <a:rPr lang="en-US" sz="1400">
                <a:latin typeface="Segoe UI Semibold" panose="020B0702040204020203" pitchFamily="34" charset="0"/>
                <a:cs typeface="Segoe UI Semibold" panose="020B0702040204020203" pitchFamily="34" charset="0"/>
              </a:rPr>
              <a:t>Compiler</a:t>
            </a:r>
          </a:p>
        </p:txBody>
      </p:sp>
      <p:pic>
        <p:nvPicPr>
          <p:cNvPr id="30" name="Picture 2">
            <a:extLst>
              <a:ext uri="{FF2B5EF4-FFF2-40B4-BE49-F238E27FC236}">
                <a16:creationId xmlns:a16="http://schemas.microsoft.com/office/drawing/2014/main" id="{776A2075-01FE-44D3-B4B3-98C2CDFB24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9964" y="4966915"/>
            <a:ext cx="547968" cy="54796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858CC3A-27C7-41EE-9F5D-1CB7B2B52EB0}"/>
              </a:ext>
            </a:extLst>
          </p:cNvPr>
          <p:cNvSpPr txBox="1"/>
          <p:nvPr/>
        </p:nvSpPr>
        <p:spPr>
          <a:xfrm>
            <a:off x="3361824" y="5690426"/>
            <a:ext cx="146424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Smart Contract </a:t>
            </a:r>
          </a:p>
          <a:p>
            <a:pPr algn="ctr"/>
            <a:r>
              <a:rPr lang="en-US" sz="1400">
                <a:latin typeface="Segoe UI Semibold" panose="020B0702040204020203" pitchFamily="34" charset="0"/>
                <a:cs typeface="Segoe UI Semibold" panose="020B0702040204020203" pitchFamily="34" charset="0"/>
              </a:rPr>
              <a:t>Verification</a:t>
            </a:r>
          </a:p>
        </p:txBody>
      </p:sp>
      <p:pic>
        <p:nvPicPr>
          <p:cNvPr id="12" name="Picture 11" descr="Text&#10;&#10;Description automatically generated">
            <a:extLst>
              <a:ext uri="{FF2B5EF4-FFF2-40B4-BE49-F238E27FC236}">
                <a16:creationId xmlns:a16="http://schemas.microsoft.com/office/drawing/2014/main" id="{C05C6C4F-DCFB-491A-B9EA-566464726F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9850" y="1755187"/>
            <a:ext cx="1621540" cy="524498"/>
          </a:xfrm>
          <a:prstGeom prst="rect">
            <a:avLst/>
          </a:prstGeom>
        </p:spPr>
      </p:pic>
      <p:cxnSp>
        <p:nvCxnSpPr>
          <p:cNvPr id="13" name="Straight Connector 12">
            <a:extLst>
              <a:ext uri="{FF2B5EF4-FFF2-40B4-BE49-F238E27FC236}">
                <a16:creationId xmlns:a16="http://schemas.microsoft.com/office/drawing/2014/main" id="{608B87F8-6C01-4F9C-893B-3552264D29BE}"/>
              </a:ext>
            </a:extLst>
          </p:cNvPr>
          <p:cNvCxnSpPr>
            <a:cxnSpLocks/>
          </p:cNvCxnSpPr>
          <p:nvPr/>
        </p:nvCxnSpPr>
        <p:spPr>
          <a:xfrm>
            <a:off x="3472967"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B8328D-6646-473B-9E01-D64787DBD226}"/>
              </a:ext>
            </a:extLst>
          </p:cNvPr>
          <p:cNvCxnSpPr>
            <a:cxnSpLocks/>
          </p:cNvCxnSpPr>
          <p:nvPr/>
        </p:nvCxnSpPr>
        <p:spPr>
          <a:xfrm>
            <a:off x="3529213" y="396686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3AFB50-E536-42B8-A79C-87EBB99BE833}"/>
              </a:ext>
            </a:extLst>
          </p:cNvPr>
          <p:cNvCxnSpPr>
            <a:cxnSpLocks/>
          </p:cNvCxnSpPr>
          <p:nvPr/>
        </p:nvCxnSpPr>
        <p:spPr>
          <a:xfrm>
            <a:off x="345989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C8BFCC2-D139-4B81-9B1F-7C8247EF4C4F}"/>
              </a:ext>
            </a:extLst>
          </p:cNvPr>
          <p:cNvSpPr txBox="1"/>
          <p:nvPr/>
        </p:nvSpPr>
        <p:spPr>
          <a:xfrm>
            <a:off x="6326509" y="2366955"/>
            <a:ext cx="117852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Quantum </a:t>
            </a:r>
          </a:p>
          <a:p>
            <a:pPr algn="ctr"/>
            <a:r>
              <a:rPr lang="en-US" sz="1400">
                <a:latin typeface="Segoe UI Semibold" panose="020B0702040204020203" pitchFamily="34" charset="0"/>
                <a:cs typeface="Segoe UI Semibold" panose="020B0702040204020203" pitchFamily="34" charset="0"/>
              </a:rPr>
              <a:t>Compilation</a:t>
            </a:r>
          </a:p>
        </p:txBody>
      </p:sp>
      <p:pic>
        <p:nvPicPr>
          <p:cNvPr id="39" name="Picture 99" descr="Picture 99">
            <a:extLst>
              <a:ext uri="{FF2B5EF4-FFF2-40B4-BE49-F238E27FC236}">
                <a16:creationId xmlns:a16="http://schemas.microsoft.com/office/drawing/2014/main" id="{0DE723C5-0EA3-4594-9917-F7517B60A40E}"/>
              </a:ext>
            </a:extLst>
          </p:cNvPr>
          <p:cNvPicPr>
            <a:picLocks noChangeAspect="1"/>
          </p:cNvPicPr>
          <p:nvPr/>
        </p:nvPicPr>
        <p:blipFill>
          <a:blip r:embed="rId11">
            <a:alphaModFix amt="70000"/>
            <a:extLst>
              <a:ext uri="{BEBA8EAE-BF5A-486C-A8C5-ECC9F3942E4B}">
                <a14:imgProps xmlns:a14="http://schemas.microsoft.com/office/drawing/2010/main">
                  <a14:imgLayer r:embed="rId12">
                    <a14:imgEffect>
                      <a14:brightnessContrast bright="40000"/>
                    </a14:imgEffect>
                  </a14:imgLayer>
                </a14:imgProps>
              </a:ext>
            </a:extLst>
          </a:blip>
          <a:srcRect r="2885" b="55198"/>
          <a:stretch>
            <a:fillRect/>
          </a:stretch>
        </p:blipFill>
        <p:spPr>
          <a:xfrm>
            <a:off x="6419763" y="1664067"/>
            <a:ext cx="908182" cy="491809"/>
          </a:xfrm>
          <a:prstGeom prst="rect">
            <a:avLst/>
          </a:prstGeom>
          <a:ln w="12700">
            <a:miter lim="400000"/>
          </a:ln>
        </p:spPr>
      </p:pic>
      <p:grpSp>
        <p:nvGrpSpPr>
          <p:cNvPr id="41" name="Group 40">
            <a:extLst>
              <a:ext uri="{FF2B5EF4-FFF2-40B4-BE49-F238E27FC236}">
                <a16:creationId xmlns:a16="http://schemas.microsoft.com/office/drawing/2014/main" id="{3F698529-4ED9-4698-9CE9-43732CF4A3D1}"/>
              </a:ext>
            </a:extLst>
          </p:cNvPr>
          <p:cNvGrpSpPr/>
          <p:nvPr/>
        </p:nvGrpSpPr>
        <p:grpSpPr>
          <a:xfrm>
            <a:off x="6175069" y="4828945"/>
            <a:ext cx="1464248" cy="889429"/>
            <a:chOff x="5639076" y="4954347"/>
            <a:chExt cx="1841810" cy="1118772"/>
          </a:xfrm>
        </p:grpSpPr>
        <p:pic>
          <p:nvPicPr>
            <p:cNvPr id="43" name="Picture 2" descr="Image result for Visual STudio C compiler logo">
              <a:extLst>
                <a:ext uri="{FF2B5EF4-FFF2-40B4-BE49-F238E27FC236}">
                  <a16:creationId xmlns:a16="http://schemas.microsoft.com/office/drawing/2014/main" id="{10C210F2-4789-4FDB-977B-D3DEC5E872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36698" y="4954347"/>
              <a:ext cx="1044188" cy="11187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2E838095-D540-4D2A-8629-412421571A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9076" y="5113538"/>
              <a:ext cx="878970" cy="659228"/>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985789A-BC43-403E-BAEE-D43D9AB81378}"/>
              </a:ext>
            </a:extLst>
          </p:cNvPr>
          <p:cNvSpPr txBox="1"/>
          <p:nvPr/>
        </p:nvSpPr>
        <p:spPr>
          <a:xfrm>
            <a:off x="5853703" y="5621644"/>
            <a:ext cx="2040302" cy="738664"/>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ALIVE2 </a:t>
            </a:r>
          </a:p>
          <a:p>
            <a:pPr algn="ctr"/>
            <a:r>
              <a:rPr lang="en-US" sz="1400">
                <a:latin typeface="Segoe UI Semibold" panose="020B0702040204020203" pitchFamily="34" charset="0"/>
                <a:cs typeface="Segoe UI Semibold" panose="020B0702040204020203" pitchFamily="34" charset="0"/>
              </a:rPr>
              <a:t>Translation Validation</a:t>
            </a:r>
          </a:p>
          <a:p>
            <a:pPr algn="ctr"/>
            <a:r>
              <a:rPr lang="en-US" sz="1400">
                <a:latin typeface="Segoe UI Semibold" panose="020B0702040204020203" pitchFamily="34" charset="0"/>
                <a:cs typeface="Segoe UI Semibold" panose="020B0702040204020203" pitchFamily="34" charset="0"/>
              </a:rPr>
              <a:t>for LLVM &amp; Visual C++</a:t>
            </a:r>
          </a:p>
        </p:txBody>
      </p:sp>
      <p:grpSp>
        <p:nvGrpSpPr>
          <p:cNvPr id="46" name="Group 45">
            <a:extLst>
              <a:ext uri="{FF2B5EF4-FFF2-40B4-BE49-F238E27FC236}">
                <a16:creationId xmlns:a16="http://schemas.microsoft.com/office/drawing/2014/main" id="{C45513DA-9165-4CE7-B713-F244B670318C}"/>
              </a:ext>
            </a:extLst>
          </p:cNvPr>
          <p:cNvGrpSpPr/>
          <p:nvPr/>
        </p:nvGrpSpPr>
        <p:grpSpPr>
          <a:xfrm>
            <a:off x="6505227" y="3221548"/>
            <a:ext cx="856410" cy="553998"/>
            <a:chOff x="758162" y="3108266"/>
            <a:chExt cx="1371600" cy="887266"/>
          </a:xfrm>
        </p:grpSpPr>
        <p:pic>
          <p:nvPicPr>
            <p:cNvPr id="48" name="Picture 47">
              <a:extLst>
                <a:ext uri="{FF2B5EF4-FFF2-40B4-BE49-F238E27FC236}">
                  <a16:creationId xmlns:a16="http://schemas.microsoft.com/office/drawing/2014/main" id="{82063C29-4A88-4653-B3F6-F4D75C939AC5}"/>
                </a:ext>
              </a:extLst>
            </p:cNvPr>
            <p:cNvPicPr>
              <a:picLocks noChangeAspect="1"/>
            </p:cNvPicPr>
            <p:nvPr/>
          </p:nvPicPr>
          <p:blipFill>
            <a:blip r:embed="rId15"/>
            <a:stretch>
              <a:fillRect/>
            </a:stretch>
          </p:blipFill>
          <p:spPr>
            <a:xfrm>
              <a:off x="758162" y="3108266"/>
              <a:ext cx="1371600" cy="381000"/>
            </a:xfrm>
            <a:prstGeom prst="rect">
              <a:avLst/>
            </a:prstGeom>
          </p:spPr>
        </p:pic>
        <p:pic>
          <p:nvPicPr>
            <p:cNvPr id="49" name="Picture 2" descr="See the source image">
              <a:extLst>
                <a:ext uri="{FF2B5EF4-FFF2-40B4-BE49-F238E27FC236}">
                  <a16:creationId xmlns:a16="http://schemas.microsoft.com/office/drawing/2014/main" id="{9B88104B-40DF-4192-BBB4-6B8121B54B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413" y="3509215"/>
              <a:ext cx="874671" cy="486317"/>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08BF5D2D-74BC-44F7-BD89-A63A89810A09}"/>
              </a:ext>
            </a:extLst>
          </p:cNvPr>
          <p:cNvSpPr txBox="1"/>
          <p:nvPr/>
        </p:nvSpPr>
        <p:spPr>
          <a:xfrm>
            <a:off x="5926778" y="3922531"/>
            <a:ext cx="201330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SVACE </a:t>
            </a:r>
          </a:p>
          <a:p>
            <a:pPr algn="ctr"/>
            <a:r>
              <a:rPr lang="en-US" sz="1400">
                <a:latin typeface="Segoe UI Semibold" panose="020B0702040204020203" pitchFamily="34" charset="0"/>
                <a:cs typeface="Segoe UI Semibold" panose="020B0702040204020203" pitchFamily="34" charset="0"/>
              </a:rPr>
              <a:t>Static Analysis Engines</a:t>
            </a:r>
          </a:p>
        </p:txBody>
      </p:sp>
      <p:cxnSp>
        <p:nvCxnSpPr>
          <p:cNvPr id="53" name="Straight Connector 52">
            <a:extLst>
              <a:ext uri="{FF2B5EF4-FFF2-40B4-BE49-F238E27FC236}">
                <a16:creationId xmlns:a16="http://schemas.microsoft.com/office/drawing/2014/main" id="{A0A49368-815A-46B1-94C0-6F10EEED3FF0}"/>
              </a:ext>
            </a:extLst>
          </p:cNvPr>
          <p:cNvCxnSpPr>
            <a:cxnSpLocks/>
          </p:cNvCxnSpPr>
          <p:nvPr/>
        </p:nvCxnSpPr>
        <p:spPr>
          <a:xfrm>
            <a:off x="6340314" y="231416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DE3481-4D16-45B7-9396-FDC4015096C6}"/>
              </a:ext>
            </a:extLst>
          </p:cNvPr>
          <p:cNvCxnSpPr>
            <a:cxnSpLocks/>
          </p:cNvCxnSpPr>
          <p:nvPr/>
        </p:nvCxnSpPr>
        <p:spPr>
          <a:xfrm>
            <a:off x="6318282" y="3882107"/>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454DF4-2F5F-49BF-B3F0-F4A84D86DD8F}"/>
              </a:ext>
            </a:extLst>
          </p:cNvPr>
          <p:cNvCxnSpPr>
            <a:cxnSpLocks/>
          </p:cNvCxnSpPr>
          <p:nvPr/>
        </p:nvCxnSpPr>
        <p:spPr>
          <a:xfrm>
            <a:off x="6226250"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5C941C-9846-4F8E-9A83-DD4A63659151}"/>
              </a:ext>
            </a:extLst>
          </p:cNvPr>
          <p:cNvSpPr txBox="1"/>
          <p:nvPr/>
        </p:nvSpPr>
        <p:spPr>
          <a:xfrm>
            <a:off x="8491064" y="5690426"/>
            <a:ext cx="1048685"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Axiomatic </a:t>
            </a:r>
          </a:p>
          <a:p>
            <a:pPr algn="ctr"/>
            <a:r>
              <a:rPr lang="en-US" sz="1400">
                <a:latin typeface="Segoe UI Semibold" panose="020B0702040204020203" pitchFamily="34" charset="0"/>
                <a:cs typeface="Segoe UI Semibold" panose="020B0702040204020203" pitchFamily="34" charset="0"/>
              </a:rPr>
              <a:t>Economics</a:t>
            </a:r>
          </a:p>
        </p:txBody>
      </p:sp>
      <p:pic>
        <p:nvPicPr>
          <p:cNvPr id="60" name="Picture 3" descr="Picture 3">
            <a:extLst>
              <a:ext uri="{FF2B5EF4-FFF2-40B4-BE49-F238E27FC236}">
                <a16:creationId xmlns:a16="http://schemas.microsoft.com/office/drawing/2014/main" id="{D5496CE1-823E-4102-9E68-FF6335C00ABF}"/>
              </a:ext>
            </a:extLst>
          </p:cNvPr>
          <p:cNvPicPr>
            <a:picLocks noChangeAspect="1"/>
          </p:cNvPicPr>
          <p:nvPr/>
        </p:nvPicPr>
        <p:blipFill>
          <a:blip r:embed="rId17"/>
          <a:stretch>
            <a:fillRect/>
          </a:stretch>
        </p:blipFill>
        <p:spPr>
          <a:xfrm>
            <a:off x="8733373" y="4912861"/>
            <a:ext cx="644104" cy="573963"/>
          </a:xfrm>
          <a:prstGeom prst="rect">
            <a:avLst/>
          </a:prstGeom>
          <a:ln w="12700">
            <a:miter lim="400000"/>
          </a:ln>
        </p:spPr>
      </p:pic>
      <p:sp>
        <p:nvSpPr>
          <p:cNvPr id="62" name="TextBox 61">
            <a:extLst>
              <a:ext uri="{FF2B5EF4-FFF2-40B4-BE49-F238E27FC236}">
                <a16:creationId xmlns:a16="http://schemas.microsoft.com/office/drawing/2014/main" id="{DB5F7CDB-1FC2-4DEA-B6BB-9CC73BB351ED}"/>
              </a:ext>
            </a:extLst>
          </p:cNvPr>
          <p:cNvSpPr txBox="1"/>
          <p:nvPr/>
        </p:nvSpPr>
        <p:spPr>
          <a:xfrm>
            <a:off x="10455010" y="5690426"/>
            <a:ext cx="1083951"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NFL </a:t>
            </a:r>
          </a:p>
          <a:p>
            <a:pPr algn="ctr"/>
            <a:r>
              <a:rPr lang="en-US" sz="1400">
                <a:latin typeface="Segoe UI Semibold" panose="020B0702040204020203" pitchFamily="34" charset="0"/>
                <a:cs typeface="Segoe UI Semibold" panose="020B0702040204020203" pitchFamily="34" charset="0"/>
              </a:rPr>
              <a:t>Scheduling</a:t>
            </a:r>
          </a:p>
        </p:txBody>
      </p:sp>
      <p:pic>
        <p:nvPicPr>
          <p:cNvPr id="63" name="Picture 2" descr="Image">
            <a:extLst>
              <a:ext uri="{FF2B5EF4-FFF2-40B4-BE49-F238E27FC236}">
                <a16:creationId xmlns:a16="http://schemas.microsoft.com/office/drawing/2014/main" id="{DD2F5F5E-4CAC-4F41-A51C-F8D33A83D40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10608238" y="5012458"/>
            <a:ext cx="691498" cy="41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64">
            <a:extLst>
              <a:ext uri="{FF2B5EF4-FFF2-40B4-BE49-F238E27FC236}">
                <a16:creationId xmlns:a16="http://schemas.microsoft.com/office/drawing/2014/main" id="{A3C6BA43-4C54-4580-926B-D4507BC49AED}"/>
              </a:ext>
            </a:extLst>
          </p:cNvPr>
          <p:cNvSpPr txBox="1"/>
          <p:nvPr/>
        </p:nvSpPr>
        <p:spPr>
          <a:xfrm>
            <a:off x="9296907" y="2386202"/>
            <a:ext cx="133081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Biological </a:t>
            </a:r>
          </a:p>
          <a:p>
            <a:pPr algn="ctr"/>
            <a:r>
              <a:rPr lang="en-US" sz="1400">
                <a:latin typeface="Segoe UI Semibold" panose="020B0702040204020203" pitchFamily="34" charset="0"/>
                <a:cs typeface="Segoe UI Semibold" panose="020B0702040204020203" pitchFamily="34" charset="0"/>
              </a:rPr>
              <a:t>Computations</a:t>
            </a:r>
          </a:p>
        </p:txBody>
      </p:sp>
      <p:pic>
        <p:nvPicPr>
          <p:cNvPr id="66" name="Picture 65">
            <a:extLst>
              <a:ext uri="{FF2B5EF4-FFF2-40B4-BE49-F238E27FC236}">
                <a16:creationId xmlns:a16="http://schemas.microsoft.com/office/drawing/2014/main" id="{85D3F2D8-6574-4D2B-B0DB-4F6F4B89B3CA}"/>
              </a:ext>
            </a:extLst>
          </p:cNvPr>
          <p:cNvPicPr>
            <a:picLocks noChangeAspect="1"/>
          </p:cNvPicPr>
          <p:nvPr/>
        </p:nvPicPr>
        <p:blipFill>
          <a:blip r:embed="rId19"/>
          <a:stretch>
            <a:fillRect/>
          </a:stretch>
        </p:blipFill>
        <p:spPr>
          <a:xfrm>
            <a:off x="9403948" y="1683314"/>
            <a:ext cx="1116732" cy="597441"/>
          </a:xfrm>
          <a:prstGeom prst="rect">
            <a:avLst/>
          </a:prstGeom>
        </p:spPr>
      </p:pic>
      <p:pic>
        <p:nvPicPr>
          <p:cNvPr id="68" name="Picture 67">
            <a:extLst>
              <a:ext uri="{FF2B5EF4-FFF2-40B4-BE49-F238E27FC236}">
                <a16:creationId xmlns:a16="http://schemas.microsoft.com/office/drawing/2014/main" id="{41119F71-9CF0-4068-B870-8A0AE0BB1011}"/>
              </a:ext>
            </a:extLst>
          </p:cNvPr>
          <p:cNvPicPr>
            <a:picLocks noChangeAspect="1"/>
          </p:cNvPicPr>
          <p:nvPr/>
        </p:nvPicPr>
        <p:blipFill>
          <a:blip r:embed="rId20"/>
          <a:stretch>
            <a:fillRect/>
          </a:stretch>
        </p:blipFill>
        <p:spPr>
          <a:xfrm>
            <a:off x="9044997" y="3171899"/>
            <a:ext cx="1854301" cy="660558"/>
          </a:xfrm>
          <a:prstGeom prst="rect">
            <a:avLst/>
          </a:prstGeom>
        </p:spPr>
      </p:pic>
      <p:sp>
        <p:nvSpPr>
          <p:cNvPr id="69" name="TextBox 68">
            <a:extLst>
              <a:ext uri="{FF2B5EF4-FFF2-40B4-BE49-F238E27FC236}">
                <a16:creationId xmlns:a16="http://schemas.microsoft.com/office/drawing/2014/main" id="{4FB5F012-20C4-4DDF-9F51-B7D153903269}"/>
              </a:ext>
            </a:extLst>
          </p:cNvPr>
          <p:cNvSpPr txBox="1"/>
          <p:nvPr/>
        </p:nvSpPr>
        <p:spPr>
          <a:xfrm>
            <a:off x="9382113" y="3935134"/>
            <a:ext cx="1166431"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Artificial </a:t>
            </a:r>
          </a:p>
          <a:p>
            <a:pPr algn="ctr"/>
            <a:r>
              <a:rPr lang="en-US" sz="1400">
                <a:latin typeface="Segoe UI Semibold" panose="020B0702040204020203" pitchFamily="34" charset="0"/>
                <a:cs typeface="Segoe UI Semibold" panose="020B0702040204020203" pitchFamily="34" charset="0"/>
              </a:rPr>
              <a:t>Life</a:t>
            </a:r>
          </a:p>
        </p:txBody>
      </p:sp>
      <p:cxnSp>
        <p:nvCxnSpPr>
          <p:cNvPr id="71" name="Straight Connector 70">
            <a:extLst>
              <a:ext uri="{FF2B5EF4-FFF2-40B4-BE49-F238E27FC236}">
                <a16:creationId xmlns:a16="http://schemas.microsoft.com/office/drawing/2014/main" id="{96F94FE1-25A4-4F5B-84D2-FCB824D78D9C}"/>
              </a:ext>
            </a:extLst>
          </p:cNvPr>
          <p:cNvCxnSpPr>
            <a:cxnSpLocks/>
          </p:cNvCxnSpPr>
          <p:nvPr/>
        </p:nvCxnSpPr>
        <p:spPr>
          <a:xfrm>
            <a:off x="9380036" y="234553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0A2508-6BAB-432B-A08C-64C7B62F476E}"/>
              </a:ext>
            </a:extLst>
          </p:cNvPr>
          <p:cNvCxnSpPr>
            <a:cxnSpLocks/>
          </p:cNvCxnSpPr>
          <p:nvPr/>
        </p:nvCxnSpPr>
        <p:spPr>
          <a:xfrm>
            <a:off x="9413782" y="390123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D93A524-CED5-4F8E-98DC-D5F8FC7D45E8}"/>
              </a:ext>
            </a:extLst>
          </p:cNvPr>
          <p:cNvCxnSpPr>
            <a:cxnSpLocks/>
          </p:cNvCxnSpPr>
          <p:nvPr/>
        </p:nvCxnSpPr>
        <p:spPr>
          <a:xfrm>
            <a:off x="8413022"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619BB7-2C94-4627-8CDD-1201FFE9BA42}"/>
              </a:ext>
            </a:extLst>
          </p:cNvPr>
          <p:cNvCxnSpPr>
            <a:cxnSpLocks/>
          </p:cNvCxnSpPr>
          <p:nvPr/>
        </p:nvCxnSpPr>
        <p:spPr>
          <a:xfrm>
            <a:off x="10364061" y="564362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274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
        <p:nvSpPr>
          <p:cNvPr id="3" name="Rectangle: Rounded Corners 2">
            <a:extLst>
              <a:ext uri="{FF2B5EF4-FFF2-40B4-BE49-F238E27FC236}">
                <a16:creationId xmlns:a16="http://schemas.microsoft.com/office/drawing/2014/main" id="{6D613B49-4393-51A6-D440-AAE6313D95C2}"/>
              </a:ext>
            </a:extLst>
          </p:cNvPr>
          <p:cNvSpPr/>
          <p:nvPr/>
        </p:nvSpPr>
        <p:spPr>
          <a:xfrm>
            <a:off x="3109357" y="2187236"/>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What to expect when expecting z3?</a:t>
            </a:r>
          </a:p>
        </p:txBody>
      </p:sp>
      <p:sp>
        <p:nvSpPr>
          <p:cNvPr id="4" name="Rectangle: Rounded Corners 3">
            <a:extLst>
              <a:ext uri="{FF2B5EF4-FFF2-40B4-BE49-F238E27FC236}">
                <a16:creationId xmlns:a16="http://schemas.microsoft.com/office/drawing/2014/main" id="{EC13ECED-7619-7C84-7746-534B99477607}"/>
              </a:ext>
            </a:extLst>
          </p:cNvPr>
          <p:cNvSpPr/>
          <p:nvPr/>
        </p:nvSpPr>
        <p:spPr>
          <a:xfrm>
            <a:off x="3109357" y="372672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Interfacing with z3</a:t>
            </a:r>
          </a:p>
          <a:p>
            <a:pPr algn="ctr"/>
            <a:r>
              <a:rPr lang="en-US" dirty="0"/>
              <a:t>Use case</a:t>
            </a:r>
          </a:p>
        </p:txBody>
      </p:sp>
      <p:sp>
        <p:nvSpPr>
          <p:cNvPr id="5" name="Rectangle: Rounded Corners 4">
            <a:extLst>
              <a:ext uri="{FF2B5EF4-FFF2-40B4-BE49-F238E27FC236}">
                <a16:creationId xmlns:a16="http://schemas.microsoft.com/office/drawing/2014/main" id="{85A87D06-A752-09EA-69A8-D7030C1FD966}"/>
              </a:ext>
            </a:extLst>
          </p:cNvPr>
          <p:cNvSpPr/>
          <p:nvPr/>
        </p:nvSpPr>
        <p:spPr>
          <a:xfrm>
            <a:off x="3109357" y="5266220"/>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Tactics</a:t>
            </a:r>
          </a:p>
          <a:p>
            <a:pPr algn="ctr"/>
            <a:r>
              <a:rPr lang="en-US" dirty="0"/>
              <a:t>Use case</a:t>
            </a:r>
          </a:p>
        </p:txBody>
      </p:sp>
      <p:sp>
        <p:nvSpPr>
          <p:cNvPr id="6" name="Rectangle: Rounded Corners 5">
            <a:extLst>
              <a:ext uri="{FF2B5EF4-FFF2-40B4-BE49-F238E27FC236}">
                <a16:creationId xmlns:a16="http://schemas.microsoft.com/office/drawing/2014/main" id="{313EE7DF-5C09-1E52-F063-559A6D491EE5}"/>
              </a:ext>
            </a:extLst>
          </p:cNvPr>
          <p:cNvSpPr/>
          <p:nvPr/>
        </p:nvSpPr>
        <p:spPr>
          <a:xfrm>
            <a:off x="7990065" y="3756055"/>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Internals</a:t>
            </a:r>
          </a:p>
        </p:txBody>
      </p:sp>
      <p:sp>
        <p:nvSpPr>
          <p:cNvPr id="7" name="Rectangle: Rounded Corners 6">
            <a:extLst>
              <a:ext uri="{FF2B5EF4-FFF2-40B4-BE49-F238E27FC236}">
                <a16:creationId xmlns:a16="http://schemas.microsoft.com/office/drawing/2014/main" id="{BA6102E8-D7D9-DA8E-6B34-8BB0AED99DD1}"/>
              </a:ext>
            </a:extLst>
          </p:cNvPr>
          <p:cNvSpPr/>
          <p:nvPr/>
        </p:nvSpPr>
        <p:spPr>
          <a:xfrm>
            <a:off x="7922962" y="225512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Quantifiers</a:t>
            </a:r>
          </a:p>
        </p:txBody>
      </p:sp>
      <p:sp>
        <p:nvSpPr>
          <p:cNvPr id="8" name="Rectangle: Rounded Corners 7">
            <a:extLst>
              <a:ext uri="{FF2B5EF4-FFF2-40B4-BE49-F238E27FC236}">
                <a16:creationId xmlns:a16="http://schemas.microsoft.com/office/drawing/2014/main" id="{4375E182-C1D9-6C3C-AF3A-3BEB3E8D7072}"/>
              </a:ext>
            </a:extLst>
          </p:cNvPr>
          <p:cNvSpPr/>
          <p:nvPr/>
        </p:nvSpPr>
        <p:spPr>
          <a:xfrm>
            <a:off x="7897358" y="763193"/>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Theory Solvers </a:t>
            </a:r>
          </a:p>
        </p:txBody>
      </p:sp>
      <p:sp>
        <p:nvSpPr>
          <p:cNvPr id="9" name="Rectangle: Rounded Corners 8">
            <a:extLst>
              <a:ext uri="{FF2B5EF4-FFF2-40B4-BE49-F238E27FC236}">
                <a16:creationId xmlns:a16="http://schemas.microsoft.com/office/drawing/2014/main" id="{EF172369-5C1B-0FD6-01A3-094BE48DEE72}"/>
              </a:ext>
            </a:extLst>
          </p:cNvPr>
          <p:cNvSpPr/>
          <p:nvPr/>
        </p:nvSpPr>
        <p:spPr>
          <a:xfrm>
            <a:off x="7990066" y="526599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Engines - CDCL(T)</a:t>
            </a:r>
          </a:p>
        </p:txBody>
      </p:sp>
      <p:sp>
        <p:nvSpPr>
          <p:cNvPr id="10" name="Arrow: Down 9">
            <a:extLst>
              <a:ext uri="{FF2B5EF4-FFF2-40B4-BE49-F238E27FC236}">
                <a16:creationId xmlns:a16="http://schemas.microsoft.com/office/drawing/2014/main" id="{0B61158D-82C5-A1E2-8E08-AEB30916C30A}"/>
              </a:ext>
            </a:extLst>
          </p:cNvPr>
          <p:cNvSpPr/>
          <p:nvPr/>
        </p:nvSpPr>
        <p:spPr>
          <a:xfrm>
            <a:off x="4189010" y="3255872"/>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DF140340-66F7-CAFE-7177-7A5D23CCD31B}"/>
              </a:ext>
            </a:extLst>
          </p:cNvPr>
          <p:cNvSpPr/>
          <p:nvPr/>
        </p:nvSpPr>
        <p:spPr>
          <a:xfrm>
            <a:off x="4211044" y="4795364"/>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E85E7A9-0909-AE0A-5F36-0401F5477955}"/>
              </a:ext>
            </a:extLst>
          </p:cNvPr>
          <p:cNvSpPr/>
          <p:nvPr/>
        </p:nvSpPr>
        <p:spPr>
          <a:xfrm rot="10800000">
            <a:off x="9081708" y="1792898"/>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EA8F64FC-F340-AF46-1BB6-14B291D2512D}"/>
              </a:ext>
            </a:extLst>
          </p:cNvPr>
          <p:cNvSpPr/>
          <p:nvPr/>
        </p:nvSpPr>
        <p:spPr>
          <a:xfrm rot="10800000">
            <a:off x="9082644" y="3277360"/>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2875DFB1-763B-B9B6-9CA4-8C5D879D4B06}"/>
              </a:ext>
            </a:extLst>
          </p:cNvPr>
          <p:cNvSpPr/>
          <p:nvPr/>
        </p:nvSpPr>
        <p:spPr>
          <a:xfrm rot="10800000">
            <a:off x="9143028" y="4795648"/>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1B1C79B1-6C72-DA94-B768-699F35C44D66}"/>
              </a:ext>
            </a:extLst>
          </p:cNvPr>
          <p:cNvCxnSpPr>
            <a:stCxn id="5" idx="3"/>
            <a:endCxn id="9" idx="1"/>
          </p:cNvCxnSpPr>
          <p:nvPr/>
        </p:nvCxnSpPr>
        <p:spPr>
          <a:xfrm flipV="1">
            <a:off x="5654254" y="5800316"/>
            <a:ext cx="2335812" cy="22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741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E7C0C-D690-4CF1-A5D2-51DDEECE460E}"/>
              </a:ext>
            </a:extLst>
          </p:cNvPr>
          <p:cNvSpPr>
            <a:spLocks noGrp="1"/>
          </p:cNvSpPr>
          <p:nvPr>
            <p:ph type="title"/>
          </p:nvPr>
        </p:nvSpPr>
        <p:spPr/>
        <p:txBody>
          <a:bodyPr/>
          <a:lstStyle/>
          <a:p>
            <a:r>
              <a:rPr lang="en-US" dirty="0"/>
              <a:t>SMT and Proof Assistants</a:t>
            </a:r>
          </a:p>
        </p:txBody>
      </p:sp>
      <p:sp>
        <p:nvSpPr>
          <p:cNvPr id="4" name="Content Placeholder 3">
            <a:extLst>
              <a:ext uri="{FF2B5EF4-FFF2-40B4-BE49-F238E27FC236}">
                <a16:creationId xmlns:a16="http://schemas.microsoft.com/office/drawing/2014/main" id="{B819FEA6-F90E-6F1C-6D38-DC89850806CC}"/>
              </a:ext>
            </a:extLst>
          </p:cNvPr>
          <p:cNvSpPr>
            <a:spLocks noGrp="1"/>
          </p:cNvSpPr>
          <p:nvPr>
            <p:ph sz="half" idx="1"/>
          </p:nvPr>
        </p:nvSpPr>
        <p:spPr/>
        <p:txBody>
          <a:bodyPr>
            <a:normAutofit fontScale="85000" lnSpcReduction="20000"/>
          </a:bodyPr>
          <a:lstStyle/>
          <a:p>
            <a:r>
              <a:rPr lang="en-US" dirty="0"/>
              <a:t>SMT</a:t>
            </a:r>
          </a:p>
          <a:p>
            <a:endParaRPr lang="en-US" dirty="0"/>
          </a:p>
          <a:p>
            <a:pPr lvl="1"/>
            <a:r>
              <a:rPr lang="en-US" dirty="0"/>
              <a:t>Feed formulas</a:t>
            </a:r>
          </a:p>
          <a:p>
            <a:pPr lvl="2"/>
            <a:r>
              <a:rPr lang="en-US" dirty="0"/>
              <a:t>No assurance of consistency</a:t>
            </a:r>
          </a:p>
          <a:p>
            <a:pPr lvl="1"/>
            <a:r>
              <a:rPr lang="en-US" dirty="0"/>
              <a:t>Built-in theories</a:t>
            </a:r>
          </a:p>
          <a:p>
            <a:pPr lvl="1"/>
            <a:r>
              <a:rPr lang="en-US" dirty="0"/>
              <a:t>Automation is job #1</a:t>
            </a:r>
          </a:p>
          <a:p>
            <a:pPr lvl="1"/>
            <a:r>
              <a:rPr lang="en-US" dirty="0"/>
              <a:t>Poems? Tables with runtimes</a:t>
            </a:r>
          </a:p>
          <a:p>
            <a:pPr lvl="1"/>
            <a:r>
              <a:rPr lang="en-US" dirty="0"/>
              <a:t>LISP, no editors</a:t>
            </a:r>
          </a:p>
          <a:p>
            <a:pPr lvl="1"/>
            <a:r>
              <a:rPr lang="en-US" dirty="0"/>
              <a:t>Type theory as a distraction</a:t>
            </a:r>
          </a:p>
          <a:p>
            <a:pPr lvl="1"/>
            <a:r>
              <a:rPr lang="en-US" dirty="0"/>
              <a:t>Int, Real</a:t>
            </a:r>
          </a:p>
          <a:p>
            <a:pPr lvl="1"/>
            <a:r>
              <a:rPr lang="en-US" dirty="0"/>
              <a:t>Gigantic trusted kernel</a:t>
            </a:r>
          </a:p>
          <a:p>
            <a:pPr lvl="1"/>
            <a:r>
              <a:rPr lang="en-US" dirty="0"/>
              <a:t>Proof validation</a:t>
            </a:r>
          </a:p>
          <a:p>
            <a:pPr lvl="1"/>
            <a:r>
              <a:rPr lang="en-US" dirty="0"/>
              <a:t>Z3: Algorithms, Heuristics, SE customers</a:t>
            </a:r>
          </a:p>
        </p:txBody>
      </p:sp>
      <p:sp>
        <p:nvSpPr>
          <p:cNvPr id="5" name="Content Placeholder 4">
            <a:extLst>
              <a:ext uri="{FF2B5EF4-FFF2-40B4-BE49-F238E27FC236}">
                <a16:creationId xmlns:a16="http://schemas.microsoft.com/office/drawing/2014/main" id="{9230E8FC-5EF1-B946-3A5B-725809D68C48}"/>
              </a:ext>
            </a:extLst>
          </p:cNvPr>
          <p:cNvSpPr>
            <a:spLocks noGrp="1"/>
          </p:cNvSpPr>
          <p:nvPr>
            <p:ph sz="half" idx="2"/>
          </p:nvPr>
        </p:nvSpPr>
        <p:spPr>
          <a:xfrm>
            <a:off x="6172200" y="1825625"/>
            <a:ext cx="5607338" cy="4351338"/>
          </a:xfrm>
        </p:spPr>
        <p:txBody>
          <a:bodyPr>
            <a:normAutofit fontScale="85000" lnSpcReduction="20000"/>
          </a:bodyPr>
          <a:lstStyle/>
          <a:p>
            <a:r>
              <a:rPr lang="en-US" dirty="0"/>
              <a:t>Proof Assistants</a:t>
            </a:r>
          </a:p>
          <a:p>
            <a:endParaRPr lang="en-US" dirty="0"/>
          </a:p>
          <a:p>
            <a:pPr lvl="1"/>
            <a:r>
              <a:rPr lang="en-US" dirty="0"/>
              <a:t>Develop and maintain theories</a:t>
            </a:r>
          </a:p>
          <a:p>
            <a:pPr lvl="2"/>
            <a:r>
              <a:rPr lang="en-US" dirty="0"/>
              <a:t>Ensure consistency</a:t>
            </a:r>
          </a:p>
          <a:p>
            <a:pPr lvl="1"/>
            <a:r>
              <a:rPr lang="en-US" dirty="0"/>
              <a:t>Extensible theories</a:t>
            </a:r>
          </a:p>
          <a:p>
            <a:pPr lvl="1"/>
            <a:r>
              <a:rPr lang="en-US" dirty="0"/>
              <a:t>Empower users to automate</a:t>
            </a:r>
          </a:p>
          <a:p>
            <a:pPr lvl="1"/>
            <a:r>
              <a:rPr lang="en-US" dirty="0"/>
              <a:t>Career defining microcosmos</a:t>
            </a:r>
          </a:p>
          <a:p>
            <a:pPr lvl="1"/>
            <a:r>
              <a:rPr lang="en-US" dirty="0"/>
              <a:t>Editors</a:t>
            </a:r>
          </a:p>
          <a:p>
            <a:pPr lvl="1"/>
            <a:r>
              <a:rPr lang="en-US" dirty="0"/>
              <a:t>Powerful type theories (or ACL2)</a:t>
            </a:r>
          </a:p>
          <a:p>
            <a:pPr lvl="1"/>
            <a:r>
              <a:rPr lang="en-US" dirty="0"/>
              <a:t>Church Numerals, Dedekind cuts</a:t>
            </a:r>
          </a:p>
          <a:p>
            <a:pPr lvl="1"/>
            <a:r>
              <a:rPr lang="en-US" dirty="0"/>
              <a:t>Lean trusted kernels</a:t>
            </a:r>
          </a:p>
          <a:p>
            <a:pPr lvl="1"/>
            <a:r>
              <a:rPr lang="en-US" dirty="0"/>
              <a:t>Consistency by construction</a:t>
            </a:r>
          </a:p>
          <a:p>
            <a:pPr lvl="1"/>
            <a:r>
              <a:rPr lang="en-US" dirty="0"/>
              <a:t>LEAN: early aim articulated as “power of Coq with ease of Isabelle”</a:t>
            </a:r>
          </a:p>
        </p:txBody>
      </p:sp>
      <p:pic>
        <p:nvPicPr>
          <p:cNvPr id="7" name="Picture 6">
            <a:extLst>
              <a:ext uri="{FF2B5EF4-FFF2-40B4-BE49-F238E27FC236}">
                <a16:creationId xmlns:a16="http://schemas.microsoft.com/office/drawing/2014/main" id="{8C194478-7AC2-B49D-D6DE-82BB5A619117}"/>
              </a:ext>
            </a:extLst>
          </p:cNvPr>
          <p:cNvPicPr>
            <a:picLocks noChangeAspect="1"/>
          </p:cNvPicPr>
          <p:nvPr/>
        </p:nvPicPr>
        <p:blipFill>
          <a:blip r:embed="rId2"/>
          <a:stretch>
            <a:fillRect/>
          </a:stretch>
        </p:blipFill>
        <p:spPr>
          <a:xfrm>
            <a:off x="290542" y="409262"/>
            <a:ext cx="5607338" cy="6083613"/>
          </a:xfrm>
          <a:prstGeom prst="rect">
            <a:avLst/>
          </a:prstGeom>
        </p:spPr>
      </p:pic>
    </p:spTree>
    <p:extLst>
      <p:ext uri="{BB962C8B-B14F-4D97-AF65-F5344CB8AC3E}">
        <p14:creationId xmlns:p14="http://schemas.microsoft.com/office/powerpoint/2010/main" val="211877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55DC85-B042-4E7D-9B56-6E828A1742CA}"/>
              </a:ext>
            </a:extLst>
          </p:cNvPr>
          <p:cNvSpPr/>
          <p:nvPr/>
        </p:nvSpPr>
        <p:spPr>
          <a:xfrm>
            <a:off x="5612857" y="3006204"/>
            <a:ext cx="1185440" cy="696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Process</a:t>
            </a:r>
          </a:p>
        </p:txBody>
      </p:sp>
      <p:sp>
        <p:nvSpPr>
          <p:cNvPr id="33" name="Rectangle 32">
            <a:extLst>
              <a:ext uri="{FF2B5EF4-FFF2-40B4-BE49-F238E27FC236}">
                <a16:creationId xmlns:a16="http://schemas.microsoft.com/office/drawing/2014/main" id="{79098EA8-45C4-4AB8-81FD-76354BB6D595}"/>
              </a:ext>
            </a:extLst>
          </p:cNvPr>
          <p:cNvSpPr/>
          <p:nvPr/>
        </p:nvSpPr>
        <p:spPr>
          <a:xfrm>
            <a:off x="6344174" y="3441951"/>
            <a:ext cx="1185440" cy="6969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Process</a:t>
            </a:r>
          </a:p>
        </p:txBody>
      </p:sp>
      <p:sp>
        <p:nvSpPr>
          <p:cNvPr id="34" name="Rectangle 33">
            <a:extLst>
              <a:ext uri="{FF2B5EF4-FFF2-40B4-BE49-F238E27FC236}">
                <a16:creationId xmlns:a16="http://schemas.microsoft.com/office/drawing/2014/main" id="{733DEE71-05CC-495D-9A13-FAC168BA9564}"/>
              </a:ext>
            </a:extLst>
          </p:cNvPr>
          <p:cNvSpPr/>
          <p:nvPr/>
        </p:nvSpPr>
        <p:spPr>
          <a:xfrm>
            <a:off x="7075491" y="3877698"/>
            <a:ext cx="1185440" cy="69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graphicFrame>
        <p:nvGraphicFramePr>
          <p:cNvPr id="35" name="Table 13">
            <a:extLst>
              <a:ext uri="{FF2B5EF4-FFF2-40B4-BE49-F238E27FC236}">
                <a16:creationId xmlns:a16="http://schemas.microsoft.com/office/drawing/2014/main" id="{1129C38E-0861-4452-9037-ED7E72407DF0}"/>
              </a:ext>
            </a:extLst>
          </p:cNvPr>
          <p:cNvGraphicFramePr>
            <a:graphicFrameLocks noGrp="1"/>
          </p:cNvGraphicFramePr>
          <p:nvPr/>
        </p:nvGraphicFramePr>
        <p:xfrm>
          <a:off x="6353050" y="3926472"/>
          <a:ext cx="592721" cy="1900344"/>
        </p:xfrm>
        <a:graphic>
          <a:graphicData uri="http://schemas.openxmlformats.org/drawingml/2006/table">
            <a:tbl>
              <a:tblPr firstRow="1" bandRow="1">
                <a:tableStyleId>{8A107856-5554-42FB-B03E-39F5DBC370BA}</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graphicFrame>
        <p:nvGraphicFramePr>
          <p:cNvPr id="36" name="Table 35">
            <a:extLst>
              <a:ext uri="{FF2B5EF4-FFF2-40B4-BE49-F238E27FC236}">
                <a16:creationId xmlns:a16="http://schemas.microsoft.com/office/drawing/2014/main" id="{8C4F6D34-9C92-4E1E-A1B0-7C1AE4A7D985}"/>
              </a:ext>
            </a:extLst>
          </p:cNvPr>
          <p:cNvGraphicFramePr>
            <a:graphicFrameLocks noGrp="1"/>
          </p:cNvGraphicFramePr>
          <p:nvPr/>
        </p:nvGraphicFramePr>
        <p:xfrm>
          <a:off x="7075490" y="4344906"/>
          <a:ext cx="592721" cy="1583620"/>
        </p:xfrm>
        <a:graphic>
          <a:graphicData uri="http://schemas.openxmlformats.org/drawingml/2006/table">
            <a:tbl>
              <a:tblPr firstRow="1" bandRow="1">
                <a:tableStyleId>{69CF1AB2-1976-4502-BF36-3FF5EA218861}</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bl>
          </a:graphicData>
        </a:graphic>
      </p:graphicFrame>
      <p:graphicFrame>
        <p:nvGraphicFramePr>
          <p:cNvPr id="37" name="Table 13">
            <a:extLst>
              <a:ext uri="{FF2B5EF4-FFF2-40B4-BE49-F238E27FC236}">
                <a16:creationId xmlns:a16="http://schemas.microsoft.com/office/drawing/2014/main" id="{2D875E4E-E5B2-4CDA-ADEE-1C2DAC31B340}"/>
              </a:ext>
            </a:extLst>
          </p:cNvPr>
          <p:cNvGraphicFramePr>
            <a:graphicFrameLocks noGrp="1"/>
          </p:cNvGraphicFramePr>
          <p:nvPr/>
        </p:nvGraphicFramePr>
        <p:xfrm>
          <a:off x="5612854" y="3475192"/>
          <a:ext cx="592721" cy="1900344"/>
        </p:xfrm>
        <a:graphic>
          <a:graphicData uri="http://schemas.openxmlformats.org/drawingml/2006/table">
            <a:tbl>
              <a:tblPr firstRow="1" bandRow="1">
                <a:tableStyleId>{16D9F66E-5EB9-4882-86FB-DCBF35E3C3E4}</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sp>
        <p:nvSpPr>
          <p:cNvPr id="38" name="Arrow: Bent-Up 37">
            <a:extLst>
              <a:ext uri="{FF2B5EF4-FFF2-40B4-BE49-F238E27FC236}">
                <a16:creationId xmlns:a16="http://schemas.microsoft.com/office/drawing/2014/main" id="{306BF332-3331-4F48-95FA-F29AD4371159}"/>
              </a:ext>
            </a:extLst>
          </p:cNvPr>
          <p:cNvSpPr/>
          <p:nvPr/>
        </p:nvSpPr>
        <p:spPr>
          <a:xfrm>
            <a:off x="7498573" y="2802245"/>
            <a:ext cx="1108894" cy="855126"/>
          </a:xfrm>
          <a:prstGeom prst="bentUpArrow">
            <a:avLst>
              <a:gd name="adj1" fmla="val 13332"/>
              <a:gd name="adj2" fmla="val 18636"/>
              <a:gd name="adj3" fmla="val 260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Bent-Up 38">
            <a:extLst>
              <a:ext uri="{FF2B5EF4-FFF2-40B4-BE49-F238E27FC236}">
                <a16:creationId xmlns:a16="http://schemas.microsoft.com/office/drawing/2014/main" id="{51A72616-8678-42EB-A0A2-CEC324963668}"/>
              </a:ext>
            </a:extLst>
          </p:cNvPr>
          <p:cNvSpPr/>
          <p:nvPr/>
        </p:nvSpPr>
        <p:spPr>
          <a:xfrm>
            <a:off x="7662960" y="2776467"/>
            <a:ext cx="1075810" cy="1753830"/>
          </a:xfrm>
          <a:prstGeom prst="bentUpArrow">
            <a:avLst>
              <a:gd name="adj1" fmla="val 16819"/>
              <a:gd name="adj2" fmla="val 17221"/>
              <a:gd name="adj3" fmla="val 2308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229F47A-5B28-4CAD-AAD9-40F7896D332C}"/>
              </a:ext>
            </a:extLst>
          </p:cNvPr>
          <p:cNvGrpSpPr/>
          <p:nvPr/>
        </p:nvGrpSpPr>
        <p:grpSpPr>
          <a:xfrm>
            <a:off x="5601216" y="1690132"/>
            <a:ext cx="1893745" cy="1129319"/>
            <a:chOff x="6391169" y="1885946"/>
            <a:chExt cx="1893745" cy="1129319"/>
          </a:xfrm>
        </p:grpSpPr>
        <p:sp>
          <p:nvSpPr>
            <p:cNvPr id="41" name="Rectangle 40">
              <a:extLst>
                <a:ext uri="{FF2B5EF4-FFF2-40B4-BE49-F238E27FC236}">
                  <a16:creationId xmlns:a16="http://schemas.microsoft.com/office/drawing/2014/main" id="{BEDBC650-4F6C-4261-9611-52A4B53FF869}"/>
                </a:ext>
              </a:extLst>
            </p:cNvPr>
            <p:cNvSpPr/>
            <p:nvPr/>
          </p:nvSpPr>
          <p:spPr>
            <a:xfrm>
              <a:off x="6391169" y="1894824"/>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A371B4-AB6F-4852-8B47-9D1FD4BE6E36}"/>
                </a:ext>
              </a:extLst>
            </p:cNvPr>
            <p:cNvCxnSpPr>
              <a:cxnSpLocks/>
            </p:cNvCxnSpPr>
            <p:nvPr/>
          </p:nvCxnSpPr>
          <p:spPr>
            <a:xfrm>
              <a:off x="6749817" y="1894824"/>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AD0CE0B-C9A3-4F51-A353-6351599DB4F6}"/>
                </a:ext>
              </a:extLst>
            </p:cNvPr>
            <p:cNvCxnSpPr>
              <a:cxnSpLocks/>
            </p:cNvCxnSpPr>
            <p:nvPr/>
          </p:nvCxnSpPr>
          <p:spPr>
            <a:xfrm>
              <a:off x="7238699" y="1894824"/>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E438C62-182D-4D08-9A80-50D2816CE9B4}"/>
                </a:ext>
              </a:extLst>
            </p:cNvPr>
            <p:cNvCxnSpPr>
              <a:cxnSpLocks/>
            </p:cNvCxnSpPr>
            <p:nvPr/>
          </p:nvCxnSpPr>
          <p:spPr>
            <a:xfrm>
              <a:off x="7763351" y="188594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8842B7-CE35-43A1-AF33-E453331A5A3F}"/>
                </a:ext>
              </a:extLst>
            </p:cNvPr>
            <p:cNvCxnSpPr>
              <a:cxnSpLocks/>
              <a:stCxn id="41" idx="1"/>
              <a:endCxn id="41" idx="3"/>
            </p:cNvCxnSpPr>
            <p:nvPr/>
          </p:nvCxnSpPr>
          <p:spPr>
            <a:xfrm>
              <a:off x="6391169" y="2449679"/>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B214C7A0-304B-4443-A536-DF46A6BEB894}"/>
              </a:ext>
            </a:extLst>
          </p:cNvPr>
          <p:cNvGrpSpPr/>
          <p:nvPr/>
        </p:nvGrpSpPr>
        <p:grpSpPr>
          <a:xfrm>
            <a:off x="7534231" y="1681886"/>
            <a:ext cx="1893745" cy="1129319"/>
            <a:chOff x="8324184" y="1877700"/>
            <a:chExt cx="1893745" cy="1129319"/>
          </a:xfrm>
        </p:grpSpPr>
        <p:sp>
          <p:nvSpPr>
            <p:cNvPr id="48" name="Rectangle 47">
              <a:extLst>
                <a:ext uri="{FF2B5EF4-FFF2-40B4-BE49-F238E27FC236}">
                  <a16:creationId xmlns:a16="http://schemas.microsoft.com/office/drawing/2014/main" id="{2EE7EF16-AD5A-4F15-82B9-3AEC75C56FE9}"/>
                </a:ext>
              </a:extLst>
            </p:cNvPr>
            <p:cNvSpPr/>
            <p:nvPr/>
          </p:nvSpPr>
          <p:spPr>
            <a:xfrm>
              <a:off x="8324184" y="1886578"/>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078C540-D845-45C5-84A5-D16B19349C56}"/>
                </a:ext>
              </a:extLst>
            </p:cNvPr>
            <p:cNvCxnSpPr>
              <a:cxnSpLocks/>
            </p:cNvCxnSpPr>
            <p:nvPr/>
          </p:nvCxnSpPr>
          <p:spPr>
            <a:xfrm>
              <a:off x="8682832" y="1886578"/>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72C5BFE-817D-44E9-B052-E38A570FB80D}"/>
                </a:ext>
              </a:extLst>
            </p:cNvPr>
            <p:cNvCxnSpPr>
              <a:cxnSpLocks/>
            </p:cNvCxnSpPr>
            <p:nvPr/>
          </p:nvCxnSpPr>
          <p:spPr>
            <a:xfrm>
              <a:off x="9171714" y="188657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4D48281-B12A-4391-928C-D672FC0857C0}"/>
                </a:ext>
              </a:extLst>
            </p:cNvPr>
            <p:cNvCxnSpPr>
              <a:cxnSpLocks/>
            </p:cNvCxnSpPr>
            <p:nvPr/>
          </p:nvCxnSpPr>
          <p:spPr>
            <a:xfrm>
              <a:off x="9696366" y="1877700"/>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9A3236C-C997-43F6-A89D-72DCCB32840B}"/>
                </a:ext>
              </a:extLst>
            </p:cNvPr>
            <p:cNvCxnSpPr>
              <a:cxnSpLocks/>
              <a:stCxn id="48" idx="1"/>
              <a:endCxn id="48" idx="3"/>
            </p:cNvCxnSpPr>
            <p:nvPr/>
          </p:nvCxnSpPr>
          <p:spPr>
            <a:xfrm>
              <a:off x="8324184" y="2441433"/>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6A0CDF1-ADE4-41F1-9F3F-9B9249705C53}"/>
              </a:ext>
            </a:extLst>
          </p:cNvPr>
          <p:cNvGrpSpPr/>
          <p:nvPr/>
        </p:nvGrpSpPr>
        <p:grpSpPr>
          <a:xfrm>
            <a:off x="9492631" y="1681804"/>
            <a:ext cx="1893745" cy="1129319"/>
            <a:chOff x="10282584" y="1877618"/>
            <a:chExt cx="1893745" cy="1129319"/>
          </a:xfrm>
        </p:grpSpPr>
        <p:sp>
          <p:nvSpPr>
            <p:cNvPr id="55" name="Rectangle 54">
              <a:extLst>
                <a:ext uri="{FF2B5EF4-FFF2-40B4-BE49-F238E27FC236}">
                  <a16:creationId xmlns:a16="http://schemas.microsoft.com/office/drawing/2014/main" id="{34516A0C-AFAA-48B6-8722-86524684116D}"/>
                </a:ext>
              </a:extLst>
            </p:cNvPr>
            <p:cNvSpPr/>
            <p:nvPr/>
          </p:nvSpPr>
          <p:spPr>
            <a:xfrm>
              <a:off x="10282584" y="1886496"/>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F59535A-737A-4CCD-A730-D89042D9CEDD}"/>
                </a:ext>
              </a:extLst>
            </p:cNvPr>
            <p:cNvCxnSpPr>
              <a:cxnSpLocks/>
            </p:cNvCxnSpPr>
            <p:nvPr/>
          </p:nvCxnSpPr>
          <p:spPr>
            <a:xfrm>
              <a:off x="10641232" y="1886496"/>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B7095DF-4093-46F4-9AFC-4E2AE4AF3C41}"/>
                </a:ext>
              </a:extLst>
            </p:cNvPr>
            <p:cNvCxnSpPr>
              <a:cxnSpLocks/>
            </p:cNvCxnSpPr>
            <p:nvPr/>
          </p:nvCxnSpPr>
          <p:spPr>
            <a:xfrm>
              <a:off x="11130114" y="188649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C5D00EF-1609-4E76-903A-5A1A380124F5}"/>
                </a:ext>
              </a:extLst>
            </p:cNvPr>
            <p:cNvCxnSpPr>
              <a:cxnSpLocks/>
            </p:cNvCxnSpPr>
            <p:nvPr/>
          </p:nvCxnSpPr>
          <p:spPr>
            <a:xfrm>
              <a:off x="11654766" y="187761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CCA514D-9DF9-438A-B9FB-6104E4B7F0CE}"/>
                </a:ext>
              </a:extLst>
            </p:cNvPr>
            <p:cNvCxnSpPr>
              <a:cxnSpLocks/>
              <a:stCxn id="55" idx="1"/>
              <a:endCxn id="55" idx="3"/>
            </p:cNvCxnSpPr>
            <p:nvPr/>
          </p:nvCxnSpPr>
          <p:spPr>
            <a:xfrm>
              <a:off x="10282584" y="2441351"/>
              <a:ext cx="1893745" cy="0"/>
            </a:xfrm>
            <a:prstGeom prst="line">
              <a:avLst/>
            </a:prstGeom>
          </p:spPr>
          <p:style>
            <a:lnRef idx="1">
              <a:schemeClr val="dk1"/>
            </a:lnRef>
            <a:fillRef idx="0">
              <a:schemeClr val="dk1"/>
            </a:fillRef>
            <a:effectRef idx="0">
              <a:schemeClr val="dk1"/>
            </a:effectRef>
            <a:fontRef idx="minor">
              <a:schemeClr val="tx1"/>
            </a:fontRef>
          </p:style>
        </p:cxnSp>
      </p:grpSp>
      <p:sp>
        <p:nvSpPr>
          <p:cNvPr id="61" name="Arrow: Bent-Up 60">
            <a:extLst>
              <a:ext uri="{FF2B5EF4-FFF2-40B4-BE49-F238E27FC236}">
                <a16:creationId xmlns:a16="http://schemas.microsoft.com/office/drawing/2014/main" id="{B75A0D10-7880-44A3-813D-2D7185FA516D}"/>
              </a:ext>
            </a:extLst>
          </p:cNvPr>
          <p:cNvSpPr/>
          <p:nvPr/>
        </p:nvSpPr>
        <p:spPr>
          <a:xfrm>
            <a:off x="6810840" y="1896159"/>
            <a:ext cx="277047" cy="1394390"/>
          </a:xfrm>
          <a:prstGeom prst="bentUpArrow">
            <a:avLst>
              <a:gd name="adj1" fmla="val 50000"/>
              <a:gd name="adj2" fmla="val 50000"/>
              <a:gd name="adj3"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3" name="Picture 62" descr="Cute yellow robot">
            <a:extLst>
              <a:ext uri="{FF2B5EF4-FFF2-40B4-BE49-F238E27FC236}">
                <a16:creationId xmlns:a16="http://schemas.microsoft.com/office/drawing/2014/main" id="{E9E846D6-DA28-4E16-9B6D-EFA616AF291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l="58058" t="18761" r="10520" b="2913"/>
          <a:stretch/>
        </p:blipFill>
        <p:spPr>
          <a:xfrm>
            <a:off x="8621703" y="2556427"/>
            <a:ext cx="320891" cy="533912"/>
          </a:xfrm>
          <a:prstGeom prst="rect">
            <a:avLst/>
          </a:prstGeom>
        </p:spPr>
      </p:pic>
      <p:pic>
        <p:nvPicPr>
          <p:cNvPr id="64" name="Picture 63" descr="Cute yellow robot">
            <a:extLst>
              <a:ext uri="{FF2B5EF4-FFF2-40B4-BE49-F238E27FC236}">
                <a16:creationId xmlns:a16="http://schemas.microsoft.com/office/drawing/2014/main" id="{7BBF4D64-B457-4935-9FAE-E01793046E2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8058" t="18761" r="10520" b="2913"/>
          <a:stretch/>
        </p:blipFill>
        <p:spPr>
          <a:xfrm>
            <a:off x="9851626" y="2557540"/>
            <a:ext cx="320891" cy="533912"/>
          </a:xfrm>
          <a:prstGeom prst="rect">
            <a:avLst/>
          </a:prstGeom>
        </p:spPr>
      </p:pic>
      <p:pic>
        <p:nvPicPr>
          <p:cNvPr id="67" name="Picture 66" descr="Cute yellow robot">
            <a:extLst>
              <a:ext uri="{FF2B5EF4-FFF2-40B4-BE49-F238E27FC236}">
                <a16:creationId xmlns:a16="http://schemas.microsoft.com/office/drawing/2014/main" id="{546D283F-7373-42A6-A05D-B894EC972270}"/>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6502295" y="1190758"/>
            <a:ext cx="446709" cy="743254"/>
          </a:xfrm>
          <a:prstGeom prst="rect">
            <a:avLst/>
          </a:prstGeom>
        </p:spPr>
      </p:pic>
      <p:pic>
        <p:nvPicPr>
          <p:cNvPr id="70" name="Picture 69" descr="Cute yellow robot">
            <a:extLst>
              <a:ext uri="{FF2B5EF4-FFF2-40B4-BE49-F238E27FC236}">
                <a16:creationId xmlns:a16="http://schemas.microsoft.com/office/drawing/2014/main" id="{12F688BC-A8F9-4F4A-B6D4-1991441279C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60160" y="1217391"/>
            <a:ext cx="446709" cy="743254"/>
          </a:xfrm>
          <a:prstGeom prst="rect">
            <a:avLst/>
          </a:prstGeom>
        </p:spPr>
      </p:pic>
      <p:pic>
        <p:nvPicPr>
          <p:cNvPr id="72" name="Picture 71" descr="Cute yellow robot">
            <a:extLst>
              <a:ext uri="{FF2B5EF4-FFF2-40B4-BE49-F238E27FC236}">
                <a16:creationId xmlns:a16="http://schemas.microsoft.com/office/drawing/2014/main" id="{AF4382C4-3E68-47D0-A143-71F6BBB7246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50522" y="2332759"/>
            <a:ext cx="446709" cy="743254"/>
          </a:xfrm>
          <a:prstGeom prst="rect">
            <a:avLst/>
          </a:prstGeom>
        </p:spPr>
      </p:pic>
      <p:pic>
        <p:nvPicPr>
          <p:cNvPr id="74" name="Picture 73" descr="Cute yellow robot">
            <a:extLst>
              <a:ext uri="{FF2B5EF4-FFF2-40B4-BE49-F238E27FC236}">
                <a16:creationId xmlns:a16="http://schemas.microsoft.com/office/drawing/2014/main" id="{B62EE6AD-78CA-4227-8CF2-44869BA29D9E}"/>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7911722" y="1162475"/>
            <a:ext cx="446709" cy="743254"/>
          </a:xfrm>
          <a:prstGeom prst="rect">
            <a:avLst/>
          </a:prstGeom>
        </p:spPr>
      </p:pic>
      <p:sp>
        <p:nvSpPr>
          <p:cNvPr id="79" name="Arrow: Bent-Up 78">
            <a:extLst>
              <a:ext uri="{FF2B5EF4-FFF2-40B4-BE49-F238E27FC236}">
                <a16:creationId xmlns:a16="http://schemas.microsoft.com/office/drawing/2014/main" id="{7690EACE-275D-4D6D-92CF-A388BC553865}"/>
              </a:ext>
            </a:extLst>
          </p:cNvPr>
          <p:cNvSpPr/>
          <p:nvPr/>
        </p:nvSpPr>
        <p:spPr>
          <a:xfrm>
            <a:off x="7668211" y="2783600"/>
            <a:ext cx="2764429" cy="2353116"/>
          </a:xfrm>
          <a:prstGeom prst="bentUpArrow">
            <a:avLst>
              <a:gd name="adj1" fmla="val 7202"/>
              <a:gd name="adj2" fmla="val 8394"/>
              <a:gd name="adj3" fmla="val 1156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11E84C-B8B4-4D41-8FFF-3013F2C7B6C3}"/>
                  </a:ext>
                </a:extLst>
              </p:cNvPr>
              <p:cNvSpPr txBox="1"/>
              <p:nvPr/>
            </p:nvSpPr>
            <p:spPr>
              <a:xfrm>
                <a:off x="438939" y="1324651"/>
                <a:ext cx="4484742" cy="4905061"/>
              </a:xfrm>
              <a:prstGeom prst="rect">
                <a:avLst/>
              </a:prstGeom>
              <a:noFill/>
            </p:spPr>
            <p:txBody>
              <a:bodyPr wrap="square">
                <a:spAutoFit/>
              </a:bodyPr>
              <a:lstStyle/>
              <a:p>
                <a:r>
                  <a:rPr lang="en-US" dirty="0">
                    <a:latin typeface="Segoe UI Semibold" panose="020B0702040204020203" pitchFamily="34" charset="0"/>
                    <a:cs typeface="Segoe UI Semibold" panose="020B0702040204020203" pitchFamily="34" charset="0"/>
                  </a:rPr>
                  <a:t>Solve for: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a:t>
                </a:r>
                <a14:m>
                  <m:oMath xmlns:m="http://schemas.openxmlformats.org/officeDocument/2006/math">
                    <m:r>
                      <m:rPr>
                        <m:sty m:val="p"/>
                      </m:rPr>
                      <a:rPr lang="en-US" i="1">
                        <a:latin typeface="Cambria Math" panose="02040503050406030204" pitchFamily="18" charset="0"/>
                      </a:rPr>
                      <m:t>s</m:t>
                    </m:r>
                    <m:r>
                      <a:rPr lang="en-US" b="0" i="1" smtClean="0">
                        <a:latin typeface="Cambria Math" panose="02040503050406030204" pitchFamily="18" charset="0"/>
                      </a:rPr>
                      <m:t>𝑡𝑎𝑡𝑖𝑜𝑛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𝑆𝑡𝑎𝑡𝑖𝑜𝑛</m:t>
                    </m:r>
                  </m:oMath>
                </a14:m>
                <a:r>
                  <a:rPr lang="en-US" b="0" dirty="0">
                    <a:latin typeface="Segoe UI" panose="020B0502040204020203" pitchFamily="34" charset="0"/>
                    <a:cs typeface="Segoe UI" panose="020B0502040204020203" pitchFamily="34" charset="0"/>
                  </a:rPr>
                  <a:t>   each process </a:t>
                </a:r>
                <a14:m>
                  <m:oMath xmlns:m="http://schemas.openxmlformats.org/officeDocument/2006/math">
                    <m:r>
                      <a:rPr lang="en-US" b="0" i="1" smtClean="0">
                        <a:latin typeface="Cambria Math" panose="02040503050406030204" pitchFamily="18" charset="0"/>
                      </a:rPr>
                      <m:t>𝑝</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b="1" dirty="0">
                    <a:latin typeface="Segoe UI Semibold" panose="020B0702040204020203" pitchFamily="34" charset="0"/>
                    <a:cs typeface="Segoe UI Semibold" panose="020B0702040204020203" pitchFamily="34" charset="0"/>
                  </a:rPr>
                  <a:t>Auxiliary Functions:</a:t>
                </a:r>
                <a:endParaRPr lang="en-US" dirty="0">
                  <a:latin typeface="Segoe UI Semibold" panose="020B0702040204020203" pitchFamily="34" charset="0"/>
                  <a:cs typeface="Segoe UI Semibold" panose="020B0702040204020203" pitchFamily="34" charset="0"/>
                </a:endParaRPr>
              </a:p>
              <a:p>
                <a:endParaRPr lang="en-US" b="0"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𝑁𝑎𝑡</m:t>
                    </m:r>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m:t>
                    </m:r>
                    <m:r>
                      <a:rPr lang="en-US" b="0" i="1" smtClean="0">
                        <a:latin typeface="Cambria Math" panose="02040503050406030204" pitchFamily="18" charset="0"/>
                      </a:rPr>
                      <m:t>𝑍𝑜𝑛𝑒</m:t>
                    </m:r>
                    <m:r>
                      <a:rPr lang="en-US" b="0" i="1" smtClean="0">
                        <a:latin typeface="Cambria Math" panose="02040503050406030204" pitchFamily="18" charset="0"/>
                      </a:rPr>
                      <m:t> →</m:t>
                    </m:r>
                    <m:r>
                      <a:rPr lang="en-US" b="0" i="1" smtClean="0">
                        <a:latin typeface="Cambria Math" panose="02040503050406030204" pitchFamily="18" charset="0"/>
                      </a:rPr>
                      <m:t>𝑂𝑝𝑒𝑟𝑎𝑡𝑜𝑟</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dirty="0">
                    <a:latin typeface="Segoe UI Semibold" panose="020B0702040204020203" pitchFamily="34" charset="0"/>
                    <a:cs typeface="Segoe UI Semibold" panose="020B0702040204020203" pitchFamily="34" charset="0"/>
                  </a:rPr>
                  <a:t>Assignment Constraints:</a:t>
                </a:r>
              </a:p>
              <a:p>
                <a:endParaRPr lang="en-US"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m:rPr>
                            <m:sty m:val="p"/>
                          </m:rPr>
                          <a:rPr lang="en-US" i="1">
                            <a:latin typeface="Cambria Math" panose="02040503050406030204" pitchFamily="18" charset="0"/>
                          </a:rPr>
                          <m:t>s</m:t>
                        </m:r>
                        <m:r>
                          <a:rPr lang="en-US" i="1">
                            <a:latin typeface="Cambria Math" panose="02040503050406030204" pitchFamily="18" charset="0"/>
                          </a:rPr>
                          <m:t>𝑡𝑎𝑡𝑖𝑜𝑛</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m:rPr>
                            <m:sty m:val="p"/>
                          </m:rPr>
                          <a:rPr lang="en-US" i="1">
                            <a:latin typeface="Cambria Math" panose="02040503050406030204" pitchFamily="18" charset="0"/>
                          </a:rPr>
                          <m:t>s</m:t>
                        </m:r>
                        <m:r>
                          <a:rPr lang="en-US" i="1">
                            <a:latin typeface="Cambria Math" panose="02040503050406030204" pitchFamily="18" charset="0"/>
                          </a:rPr>
                          <m:t>𝑡𝑎𝑡𝑖𝑜𝑛</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h𝑒𝑖𝑔h𝑡</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a14:m>
                <a:endParaRPr lang="en-US" dirty="0">
                  <a:latin typeface="Segoe UI" panose="020B0502040204020203" pitchFamily="34" charset="0"/>
                  <a:cs typeface="Segoe UI" panose="020B0502040204020203" pitchFamily="34" charset="0"/>
                </a:endParaRPr>
              </a:p>
              <a:p>
                <a:endParaRPr lang="en-US" b="0" dirty="0"/>
              </a:p>
              <a:p>
                <a:r>
                  <a:rPr lang="en-US" dirty="0"/>
                  <a:t>We now have height constraint over a process as a </a:t>
                </a:r>
                <a:r>
                  <a:rPr lang="en-US" i="1" dirty="0"/>
                  <a:t>function</a:t>
                </a:r>
                <a:r>
                  <a:rPr lang="en-US" dirty="0"/>
                  <a:t> of a variable ranging over Stations.</a:t>
                </a:r>
                <a:endParaRPr lang="en-US" b="0" dirty="0"/>
              </a:p>
            </p:txBody>
          </p:sp>
        </mc:Choice>
        <mc:Fallback xmlns="">
          <p:sp>
            <p:nvSpPr>
              <p:cNvPr id="6" name="TextBox 5">
                <a:extLst>
                  <a:ext uri="{FF2B5EF4-FFF2-40B4-BE49-F238E27FC236}">
                    <a16:creationId xmlns:a16="http://schemas.microsoft.com/office/drawing/2014/main" id="{D011E84C-B8B4-4D41-8FFF-3013F2C7B6C3}"/>
                  </a:ext>
                </a:extLst>
              </p:cNvPr>
              <p:cNvSpPr txBox="1">
                <a:spLocks noRot="1" noChangeAspect="1" noMove="1" noResize="1" noEditPoints="1" noAdjustHandles="1" noChangeArrowheads="1" noChangeShapeType="1" noTextEdit="1"/>
              </p:cNvSpPr>
              <p:nvPr/>
            </p:nvSpPr>
            <p:spPr>
              <a:xfrm>
                <a:off x="438939" y="1324651"/>
                <a:ext cx="4484742" cy="4905061"/>
              </a:xfrm>
              <a:prstGeom prst="rect">
                <a:avLst/>
              </a:prstGeom>
              <a:blipFill>
                <a:blip r:embed="rId7"/>
                <a:stretch>
                  <a:fillRect l="-1087" t="-497" r="-1630"/>
                </a:stretch>
              </a:blipFill>
            </p:spPr>
            <p:txBody>
              <a:bodyPr/>
              <a:lstStyle/>
              <a:p>
                <a:r>
                  <a:rPr lang="en-US">
                    <a:noFill/>
                  </a:rPr>
                  <a:t> </a:t>
                </a:r>
              </a:p>
            </p:txBody>
          </p:sp>
        </mc:Fallback>
      </mc:AlternateContent>
      <p:pic>
        <p:nvPicPr>
          <p:cNvPr id="8" name="Picture 7" descr="Toy cars lined up in a row on floor">
            <a:extLst>
              <a:ext uri="{FF2B5EF4-FFF2-40B4-BE49-F238E27FC236}">
                <a16:creationId xmlns:a16="http://schemas.microsoft.com/office/drawing/2014/main" id="{CFF5F6CB-2CF8-4D0B-9098-4BC6E790F19F}"/>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6227474" y="1584956"/>
            <a:ext cx="549641" cy="1310053"/>
          </a:xfrm>
          <a:prstGeom prst="rect">
            <a:avLst/>
          </a:prstGeom>
        </p:spPr>
      </p:pic>
      <p:pic>
        <p:nvPicPr>
          <p:cNvPr id="10" name="Picture 9" descr="Toy cars lined up in a row on floor">
            <a:extLst>
              <a:ext uri="{FF2B5EF4-FFF2-40B4-BE49-F238E27FC236}">
                <a16:creationId xmlns:a16="http://schemas.microsoft.com/office/drawing/2014/main" id="{EE142A3B-A80A-457B-9400-01F197B80CB2}"/>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8157123" y="1563887"/>
            <a:ext cx="549641" cy="1310053"/>
          </a:xfrm>
          <a:prstGeom prst="rect">
            <a:avLst/>
          </a:prstGeom>
        </p:spPr>
      </p:pic>
      <p:pic>
        <p:nvPicPr>
          <p:cNvPr id="11" name="Picture 10" descr="Toy cars lined up in a row on floor">
            <a:extLst>
              <a:ext uri="{FF2B5EF4-FFF2-40B4-BE49-F238E27FC236}">
                <a16:creationId xmlns:a16="http://schemas.microsoft.com/office/drawing/2014/main" id="{3F64009D-3F4F-4493-A0B3-69ABC7A7A664}"/>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10139775" y="1563887"/>
            <a:ext cx="549641" cy="1310053"/>
          </a:xfrm>
          <a:prstGeom prst="rect">
            <a:avLst/>
          </a:prstGeom>
        </p:spPr>
      </p:pic>
      <p:sp>
        <p:nvSpPr>
          <p:cNvPr id="2" name="Title 1">
            <a:extLst>
              <a:ext uri="{FF2B5EF4-FFF2-40B4-BE49-F238E27FC236}">
                <a16:creationId xmlns:a16="http://schemas.microsoft.com/office/drawing/2014/main" id="{FB375F00-52CD-7D43-CB64-F0905419DD19}"/>
              </a:ext>
            </a:extLst>
          </p:cNvPr>
          <p:cNvSpPr>
            <a:spLocks noGrp="1"/>
          </p:cNvSpPr>
          <p:nvPr>
            <p:ph type="title"/>
          </p:nvPr>
        </p:nvSpPr>
        <p:spPr>
          <a:xfrm>
            <a:off x="589468" y="115431"/>
            <a:ext cx="10515600" cy="1325563"/>
          </a:xfrm>
        </p:spPr>
        <p:txBody>
          <a:bodyPr/>
          <a:lstStyle/>
          <a:p>
            <a:r>
              <a:rPr lang="en-US" dirty="0"/>
              <a:t>Encoding – A case study</a:t>
            </a:r>
          </a:p>
        </p:txBody>
      </p:sp>
    </p:spTree>
    <p:extLst>
      <p:ext uri="{BB962C8B-B14F-4D97-AF65-F5344CB8AC3E}">
        <p14:creationId xmlns:p14="http://schemas.microsoft.com/office/powerpoint/2010/main" val="24824894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2E99D3-5311-4CC3-B5BE-96101BC2F143}"/>
                  </a:ext>
                </a:extLst>
              </p:cNvPr>
              <p:cNvSpPr txBox="1"/>
              <p:nvPr/>
            </p:nvSpPr>
            <p:spPr>
              <a:xfrm>
                <a:off x="517289" y="1383763"/>
                <a:ext cx="10362746" cy="3518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Processes = O(1K)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Stations  = </a:t>
                </a:r>
                <a:r>
                  <a:rPr lang="en-US" sz="2400" dirty="0">
                    <a:gradFill>
                      <a:gsLst>
                        <a:gs pos="2917">
                          <a:prstClr val="black"/>
                        </a:gs>
                        <a:gs pos="30000">
                          <a:prstClr val="black"/>
                        </a:gs>
                      </a:gsLst>
                      <a:lin ang="5400000" scaled="0"/>
                    </a:gradFill>
                    <a:latin typeface="Calibri" panose="020F0502020204030204"/>
                  </a:rPr>
                  <a:t>O(</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Tasks = O(</a:t>
                </a:r>
                <a:r>
                  <a:rPr lang="en-US" sz="2400" dirty="0">
                    <a:gradFill>
                      <a:gsLst>
                        <a:gs pos="2917">
                          <a:prstClr val="black"/>
                        </a:gs>
                        <a:gs pos="30000">
                          <a:prstClr val="black"/>
                        </a:gs>
                      </a:gsLst>
                      <a:lin ang="5400000" scaled="0"/>
                    </a:gradFill>
                    <a:latin typeface="Calibri" panose="020F0502020204030204"/>
                  </a:rPr>
                  <a:t>10K)</a:t>
                </a: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Up to O(10) different operators per station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Direct MIP-style encoding: </a:t>
                </a:r>
                <a14:m>
                  <m:oMath xmlns:m="http://schemas.openxmlformats.org/officeDocument/2006/math">
                    <m:sSub>
                      <m:sSubPr>
                        <m:ctrlP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sub>
                    </m:sSub>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 Task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is at station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using operator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𝑀</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variables</a:t>
                </a:r>
              </a:p>
            </p:txBody>
          </p:sp>
        </mc:Choice>
        <mc:Fallback xmlns="">
          <p:sp>
            <p:nvSpPr>
              <p:cNvPr id="4" name="TextBox 3">
                <a:extLst>
                  <a:ext uri="{FF2B5EF4-FFF2-40B4-BE49-F238E27FC236}">
                    <a16:creationId xmlns:a16="http://schemas.microsoft.com/office/drawing/2014/main" id="{DD2E99D3-5311-4CC3-B5BE-96101BC2F143}"/>
                  </a:ext>
                </a:extLst>
              </p:cNvPr>
              <p:cNvSpPr txBox="1">
                <a:spLocks noRot="1" noChangeAspect="1" noMove="1" noResize="1" noEditPoints="1" noAdjustHandles="1" noChangeArrowheads="1" noChangeShapeType="1" noTextEdit="1"/>
              </p:cNvSpPr>
              <p:nvPr/>
            </p:nvSpPr>
            <p:spPr>
              <a:xfrm>
                <a:off x="517289" y="1383763"/>
                <a:ext cx="10362746" cy="3518977"/>
              </a:xfrm>
              <a:prstGeom prst="rect">
                <a:avLst/>
              </a:prstGeom>
              <a:blipFill>
                <a:blip r:embed="rId4"/>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740B0E-3B11-4DCC-BC60-24309D738E5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Domain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5" name="TextBox 4">
            <a:extLst>
              <a:ext uri="{FF2B5EF4-FFF2-40B4-BE49-F238E27FC236}">
                <a16:creationId xmlns:a16="http://schemas.microsoft.com/office/drawing/2014/main" id="{48D1DD53-EACA-4C9C-A0DB-84EACF58744D}"/>
              </a:ext>
            </a:extLst>
          </p:cNvPr>
          <p:cNvSpPr txBox="1"/>
          <p:nvPr/>
        </p:nvSpPr>
        <p:spPr>
          <a:xfrm>
            <a:off x="697226" y="5044472"/>
            <a:ext cx="95216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rPr>
              <a:t>SMT approach: </a:t>
            </a:r>
            <a:r>
              <a:rPr lang="en-US" sz="2400" b="1" dirty="0">
                <a:solidFill>
                  <a:srgbClr val="5AAE68"/>
                </a:solidFill>
                <a:latin typeface="Calibri" panose="020F0502020204030204"/>
              </a:rPr>
              <a:t>Use uninterpreted functions for “symbolic indices”</a:t>
            </a:r>
            <a:endPar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DFD0853-9EDE-0629-CBE9-24646E861A31}"/>
                  </a:ext>
                </a:extLst>
              </p:cNvPr>
              <p:cNvSpPr txBox="1"/>
              <p:nvPr/>
            </p:nvSpPr>
            <p:spPr>
              <a:xfrm>
                <a:off x="6341097" y="5808124"/>
                <a:ext cx="5696932" cy="830997"/>
              </a:xfrm>
              <a:prstGeom prst="rect">
                <a:avLst/>
              </a:prstGeom>
              <a:noFill/>
            </p:spPr>
            <p:txBody>
              <a:bodyPr wrap="square">
                <a:spAutoFit/>
              </a:bodyPr>
              <a:lstStyle/>
              <a:p>
                <a:r>
                  <a:rPr lang="en-US" sz="2400" b="0" dirty="0">
                    <a:latin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rPr>
                      <m:t>𝑜𝑝𝑒𝑟𝑎𝑡𝑜𝑟</m:t>
                    </m:r>
                    <m:d>
                      <m:dPr>
                        <m:ctrlPr>
                          <a:rPr lang="en-US" sz="2400" b="0" i="1" smtClean="0">
                            <a:latin typeface="Cambria Math" panose="02040503050406030204" pitchFamily="18" charset="0"/>
                          </a:rPr>
                        </m:ctrlPr>
                      </m:dPr>
                      <m:e>
                        <m:r>
                          <m:rPr>
                            <m:sty m:val="p"/>
                          </m:rPr>
                          <a:rPr lang="en-US" sz="2400" i="1">
                            <a:latin typeface="Cambria Math" panose="02040503050406030204" pitchFamily="18" charset="0"/>
                          </a:rPr>
                          <m:t>s</m:t>
                        </m:r>
                        <m:r>
                          <a:rPr lang="en-US" sz="2400" i="1">
                            <a:latin typeface="Cambria Math" panose="02040503050406030204" pitchFamily="18" charset="0"/>
                          </a:rPr>
                          <m:t>𝑡𝑎𝑡𝑖𝑜𝑛</m:t>
                        </m:r>
                        <m:r>
                          <a:rPr lang="en-US" sz="2400" i="1">
                            <a:latin typeface="Cambria Math" panose="02040503050406030204" pitchFamily="18" charset="0"/>
                          </a:rPr>
                          <m:t>(</m:t>
                        </m:r>
                        <m:r>
                          <a:rPr lang="en-US" sz="2400" i="1">
                            <a:latin typeface="Cambria Math" panose="02040503050406030204" pitchFamily="18" charset="0"/>
                          </a:rPr>
                          <m:t>𝑝</m:t>
                        </m:r>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𝑧</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𝑜</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𝑜</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2</m:t>
                            </m:r>
                          </m:sub>
                        </m:sSub>
                      </m:e>
                    </m:d>
                  </m:oMath>
                </a14:m>
                <a:endParaRPr lang="en-US" sz="2400" b="0" i="1" dirty="0">
                  <a:latin typeface="Segoe UI" panose="020B0502040204020203" pitchFamily="34" charset="0"/>
                  <a:cs typeface="Segoe UI" panose="020B0502040204020203" pitchFamily="34" charset="0"/>
                </a:endParaRPr>
              </a:p>
              <a:p>
                <a:r>
                  <a:rPr lang="en-US" sz="2400" b="0" dirty="0">
                    <a:latin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rPr>
                      <m:t>𝑚𝑎𝑥𝐻𝑒𝑖𝑔h𝑡</m:t>
                    </m:r>
                    <m:d>
                      <m:dPr>
                        <m:ctrlPr>
                          <a:rPr lang="en-US" sz="2400" b="0" i="1" smtClean="0">
                            <a:latin typeface="Cambria Math" panose="02040503050406030204" pitchFamily="18" charset="0"/>
                          </a:rPr>
                        </m:ctrlPr>
                      </m:dPr>
                      <m:e>
                        <m:r>
                          <m:rPr>
                            <m:sty m:val="p"/>
                          </m:rPr>
                          <a:rPr lang="en-US" sz="2400" i="1">
                            <a:latin typeface="Cambria Math" panose="02040503050406030204" pitchFamily="18" charset="0"/>
                          </a:rPr>
                          <m:t>s</m:t>
                        </m:r>
                        <m:r>
                          <a:rPr lang="en-US" sz="2400" i="1">
                            <a:latin typeface="Cambria Math" panose="02040503050406030204" pitchFamily="18" charset="0"/>
                          </a:rPr>
                          <m:t>𝑡𝑎𝑡𝑖𝑜𝑛</m:t>
                        </m:r>
                        <m:r>
                          <a:rPr lang="en-US" sz="2400" i="1">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m:t>
                        </m:r>
                      </m:e>
                    </m:d>
                    <m:r>
                      <a:rPr lang="en-US" sz="2400" b="0" i="1" smtClean="0">
                        <a:latin typeface="Cambria Math" panose="02040503050406030204" pitchFamily="18" charset="0"/>
                      </a:rPr>
                      <m:t>≥</m:t>
                    </m:r>
                    <m:r>
                      <a:rPr lang="en-US" sz="2400" b="0" i="1" smtClean="0">
                        <a:latin typeface="Cambria Math" panose="02040503050406030204" pitchFamily="18" charset="0"/>
                      </a:rPr>
                      <m:t>h𝑒𝑖𝑔h𝑡</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oMath>
                </a14:m>
                <a:endParaRPr lang="en-US" sz="2400" dirty="0">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1DFD0853-9EDE-0629-CBE9-24646E861A31}"/>
                  </a:ext>
                </a:extLst>
              </p:cNvPr>
              <p:cNvSpPr txBox="1">
                <a:spLocks noRot="1" noChangeAspect="1" noMove="1" noResize="1" noEditPoints="1" noAdjustHandles="1" noChangeArrowheads="1" noChangeShapeType="1" noTextEdit="1"/>
              </p:cNvSpPr>
              <p:nvPr/>
            </p:nvSpPr>
            <p:spPr>
              <a:xfrm>
                <a:off x="6341097" y="5808124"/>
                <a:ext cx="5696932" cy="830997"/>
              </a:xfrm>
              <a:prstGeom prst="rect">
                <a:avLst/>
              </a:prstGeom>
              <a:blipFill>
                <a:blip r:embed="rId5"/>
                <a:stretch>
                  <a:fillRect b="-11029"/>
                </a:stretch>
              </a:blipFill>
            </p:spPr>
            <p:txBody>
              <a:bodyPr/>
              <a:lstStyle/>
              <a:p>
                <a:r>
                  <a:rPr lang="en-US">
                    <a:noFill/>
                  </a:rPr>
                  <a:t> </a:t>
                </a:r>
              </a:p>
            </p:txBody>
          </p:sp>
        </mc:Fallback>
      </mc:AlternateContent>
    </p:spTree>
    <p:extLst>
      <p:ext uri="{BB962C8B-B14F-4D97-AF65-F5344CB8AC3E}">
        <p14:creationId xmlns:p14="http://schemas.microsoft.com/office/powerpoint/2010/main" val="3139345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DD2E-DDD3-4D1E-937C-BA44F1D685CB}"/>
              </a:ext>
            </a:extLst>
          </p:cNvPr>
          <p:cNvPicPr>
            <a:picLocks noChangeAspect="1"/>
          </p:cNvPicPr>
          <p:nvPr/>
        </p:nvPicPr>
        <p:blipFill>
          <a:blip r:embed="rId3"/>
          <a:stretch>
            <a:fillRect/>
          </a:stretch>
        </p:blipFill>
        <p:spPr>
          <a:xfrm>
            <a:off x="171049" y="1161679"/>
            <a:ext cx="12192000" cy="3318120"/>
          </a:xfrm>
          <a:prstGeom prst="rect">
            <a:avLst/>
          </a:prstGeom>
        </p:spPr>
      </p:pic>
      <p:sp>
        <p:nvSpPr>
          <p:cNvPr id="7" name="TextBox 6">
            <a:extLst>
              <a:ext uri="{FF2B5EF4-FFF2-40B4-BE49-F238E27FC236}">
                <a16:creationId xmlns:a16="http://schemas.microsoft.com/office/drawing/2014/main" id="{DB6B9FD2-14FB-469A-9215-961C4C25B0D0}"/>
              </a:ext>
            </a:extLst>
          </p:cNvPr>
          <p:cNvSpPr txBox="1"/>
          <p:nvPr/>
        </p:nvSpPr>
        <p:spPr>
          <a:xfrm>
            <a:off x="171049" y="4584918"/>
            <a:ext cx="11917558"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Constrained multi-knapsack: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 set of items, each is added to one knapsack, subject to side-constraints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AAE68"/>
                </a:solidFill>
                <a:effectLst/>
                <a:uLnTx/>
                <a:uFillTx/>
                <a:latin typeface="Calibri" panose="020F0502020204030204"/>
                <a:ea typeface="+mn-ea"/>
                <a:cs typeface="+mn-cs"/>
              </a:rPr>
              <a:t>Z3 approach: Programming Custom Theories (no built-in scheduling constraints)</a:t>
            </a:r>
          </a:p>
        </p:txBody>
      </p:sp>
      <p:sp>
        <p:nvSpPr>
          <p:cNvPr id="11" name="TextBox 10">
            <a:extLst>
              <a:ext uri="{FF2B5EF4-FFF2-40B4-BE49-F238E27FC236}">
                <a16:creationId xmlns:a16="http://schemas.microsoft.com/office/drawing/2014/main" id="{9355CB23-1880-45E9-83E3-BC2158C455D7}"/>
              </a:ext>
            </a:extLst>
          </p:cNvPr>
          <p:cNvSpPr txBox="1"/>
          <p:nvPr/>
        </p:nvSpPr>
        <p:spPr>
          <a:xfrm>
            <a:off x="8018207" y="3617842"/>
            <a:ext cx="32190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 polluting, nasty side constraint</a:t>
            </a:r>
          </a:p>
        </p:txBody>
      </p:sp>
      <p:sp>
        <p:nvSpPr>
          <p:cNvPr id="9" name="Title 1">
            <a:extLst>
              <a:ext uri="{FF2B5EF4-FFF2-40B4-BE49-F238E27FC236}">
                <a16:creationId xmlns:a16="http://schemas.microsoft.com/office/drawing/2014/main" id="{EE3B0B6B-EF4A-49EE-95CF-CEED8B1E7D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Constraint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2" name="Rectangle: Rounded Corners 1">
            <a:extLst>
              <a:ext uri="{FF2B5EF4-FFF2-40B4-BE49-F238E27FC236}">
                <a16:creationId xmlns:a16="http://schemas.microsoft.com/office/drawing/2014/main" id="{B5B60D60-5BAD-4FB6-81F0-39CFC14D3835}"/>
              </a:ext>
            </a:extLst>
          </p:cNvPr>
          <p:cNvSpPr/>
          <p:nvPr/>
        </p:nvSpPr>
        <p:spPr>
          <a:xfrm>
            <a:off x="4671392" y="3064088"/>
            <a:ext cx="6467060" cy="5102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2371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82EFCA-C13E-48C4-9896-5A1FBD605F99}"/>
              </a:ext>
            </a:extLst>
          </p:cNvPr>
          <p:cNvSpPr>
            <a:spLocks noGrp="1"/>
          </p:cNvSpPr>
          <p:nvPr>
            <p:ph type="title"/>
          </p:nvPr>
        </p:nvSpPr>
        <p:spPr>
          <a:xfrm>
            <a:off x="646710" y="547982"/>
            <a:ext cx="8985561" cy="857250"/>
          </a:xfrm>
        </p:spPr>
        <p:txBody>
          <a:bodyPr>
            <a:norm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A humble path of discovery</a:t>
            </a:r>
            <a:endParaRPr kumimoji="0" lang="en-US" sz="72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graphicFrame>
        <p:nvGraphicFramePr>
          <p:cNvPr id="3" name="TextBox 7">
            <a:extLst>
              <a:ext uri="{FF2B5EF4-FFF2-40B4-BE49-F238E27FC236}">
                <a16:creationId xmlns:a16="http://schemas.microsoft.com/office/drawing/2014/main" id="{21FC3390-AD8A-467B-834F-3B7548F30520}"/>
              </a:ext>
            </a:extLst>
          </p:cNvPr>
          <p:cNvGraphicFramePr/>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09805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7" name="Picture 6">
            <a:extLst>
              <a:ext uri="{FF2B5EF4-FFF2-40B4-BE49-F238E27FC236}">
                <a16:creationId xmlns:a16="http://schemas.microsoft.com/office/drawing/2014/main" id="{718F26EE-D8D2-CF2A-4D94-0CD24225ED89}"/>
              </a:ext>
            </a:extLst>
          </p:cNvPr>
          <p:cNvPicPr>
            <a:picLocks noChangeAspect="1"/>
          </p:cNvPicPr>
          <p:nvPr/>
        </p:nvPicPr>
        <p:blipFill>
          <a:blip r:embed="rId2"/>
          <a:stretch>
            <a:fillRect/>
          </a:stretch>
        </p:blipFill>
        <p:spPr>
          <a:xfrm>
            <a:off x="1065179" y="2068302"/>
            <a:ext cx="6516009" cy="3934374"/>
          </a:xfrm>
          <a:prstGeom prst="rect">
            <a:avLst/>
          </a:prstGeom>
        </p:spPr>
      </p:pic>
      <p:sp>
        <p:nvSpPr>
          <p:cNvPr id="8" name="Speech Bubble: Rectangle 7">
            <a:extLst>
              <a:ext uri="{FF2B5EF4-FFF2-40B4-BE49-F238E27FC236}">
                <a16:creationId xmlns:a16="http://schemas.microsoft.com/office/drawing/2014/main" id="{0B088EE4-D534-B2B3-AF34-254F6A010BAB}"/>
              </a:ext>
            </a:extLst>
          </p:cNvPr>
          <p:cNvSpPr/>
          <p:nvPr/>
        </p:nvSpPr>
        <p:spPr>
          <a:xfrm>
            <a:off x="9190654" y="1747799"/>
            <a:ext cx="2236199" cy="612648"/>
          </a:xfrm>
          <a:prstGeom prst="wedgeRectCallout">
            <a:avLst>
              <a:gd name="adj1" fmla="val -161004"/>
              <a:gd name="adj2" fmla="val 341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case study in tuning z3</a:t>
            </a:r>
          </a:p>
        </p:txBody>
      </p:sp>
      <p:pic>
        <p:nvPicPr>
          <p:cNvPr id="10" name="Picture 9">
            <a:extLst>
              <a:ext uri="{FF2B5EF4-FFF2-40B4-BE49-F238E27FC236}">
                <a16:creationId xmlns:a16="http://schemas.microsoft.com/office/drawing/2014/main" id="{E26D3C5B-392B-ECDB-C961-951C7C0CD2ED}"/>
              </a:ext>
            </a:extLst>
          </p:cNvPr>
          <p:cNvPicPr>
            <a:picLocks noChangeAspect="1"/>
          </p:cNvPicPr>
          <p:nvPr/>
        </p:nvPicPr>
        <p:blipFill>
          <a:blip r:embed="rId3"/>
          <a:stretch>
            <a:fillRect/>
          </a:stretch>
        </p:blipFill>
        <p:spPr>
          <a:xfrm>
            <a:off x="7190769" y="3272772"/>
            <a:ext cx="5001231" cy="3388538"/>
          </a:xfrm>
          <a:prstGeom prst="rect">
            <a:avLst/>
          </a:prstGeom>
        </p:spPr>
      </p:pic>
    </p:spTree>
    <p:extLst>
      <p:ext uri="{BB962C8B-B14F-4D97-AF65-F5344CB8AC3E}">
        <p14:creationId xmlns:p14="http://schemas.microsoft.com/office/powerpoint/2010/main" val="3952286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9B30AD-99DB-178B-88D3-F5578D7E3677}"/>
              </a:ext>
            </a:extLst>
          </p:cNvPr>
          <p:cNvPicPr>
            <a:picLocks noChangeAspect="1"/>
          </p:cNvPicPr>
          <p:nvPr/>
        </p:nvPicPr>
        <p:blipFill>
          <a:blip r:embed="rId2"/>
          <a:stretch>
            <a:fillRect/>
          </a:stretch>
        </p:blipFill>
        <p:spPr>
          <a:xfrm>
            <a:off x="838200" y="3511740"/>
            <a:ext cx="8478433" cy="2391109"/>
          </a:xfrm>
          <a:prstGeom prst="rect">
            <a:avLst/>
          </a:prstGeom>
        </p:spPr>
      </p:pic>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 – for diagnostics</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First attempt</a:t>
            </a:r>
          </a:p>
          <a:p>
            <a:pPr lvl="1"/>
            <a:r>
              <a:rPr lang="en-US" dirty="0"/>
              <a:t>Run verbose</a:t>
            </a:r>
          </a:p>
          <a:p>
            <a:pPr lvl="1"/>
            <a:r>
              <a:rPr lang="en-US" dirty="0"/>
              <a:t>Get statistics</a:t>
            </a:r>
          </a:p>
        </p:txBody>
      </p:sp>
      <p:sp>
        <p:nvSpPr>
          <p:cNvPr id="8" name="Speech Bubble: Rectangle with Corners Rounded 7">
            <a:extLst>
              <a:ext uri="{FF2B5EF4-FFF2-40B4-BE49-F238E27FC236}">
                <a16:creationId xmlns:a16="http://schemas.microsoft.com/office/drawing/2014/main" id="{506D8DE9-0370-568D-642B-F581794AE6E1}"/>
              </a:ext>
            </a:extLst>
          </p:cNvPr>
          <p:cNvSpPr/>
          <p:nvPr/>
        </p:nvSpPr>
        <p:spPr>
          <a:xfrm>
            <a:off x="1978090" y="4707294"/>
            <a:ext cx="2780522" cy="1469669"/>
          </a:xfrm>
          <a:prstGeom prst="wedgeRoundRectCallout">
            <a:avLst>
              <a:gd name="adj1" fmla="val 99820"/>
              <a:gd name="adj2" fmla="val 42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few quantifier instantiations</a:t>
            </a:r>
          </a:p>
        </p:txBody>
      </p:sp>
      <p:grpSp>
        <p:nvGrpSpPr>
          <p:cNvPr id="4" name="Group 3">
            <a:extLst>
              <a:ext uri="{FF2B5EF4-FFF2-40B4-BE49-F238E27FC236}">
                <a16:creationId xmlns:a16="http://schemas.microsoft.com/office/drawing/2014/main" id="{26A085C7-D782-4C3F-6574-F856F6175007}"/>
              </a:ext>
            </a:extLst>
          </p:cNvPr>
          <p:cNvGrpSpPr/>
          <p:nvPr/>
        </p:nvGrpSpPr>
        <p:grpSpPr>
          <a:xfrm>
            <a:off x="6072052" y="1175191"/>
            <a:ext cx="6115106" cy="5682809"/>
            <a:chOff x="6072052" y="1175191"/>
            <a:chExt cx="6115106" cy="5682809"/>
          </a:xfrm>
        </p:grpSpPr>
        <p:pic>
          <p:nvPicPr>
            <p:cNvPr id="7" name="Picture 6">
              <a:extLst>
                <a:ext uri="{FF2B5EF4-FFF2-40B4-BE49-F238E27FC236}">
                  <a16:creationId xmlns:a16="http://schemas.microsoft.com/office/drawing/2014/main" id="{E06053D2-5365-02A2-6C9D-81D233513E52}"/>
                </a:ext>
              </a:extLst>
            </p:cNvPr>
            <p:cNvPicPr>
              <a:picLocks noChangeAspect="1"/>
            </p:cNvPicPr>
            <p:nvPr/>
          </p:nvPicPr>
          <p:blipFill>
            <a:blip r:embed="rId3"/>
            <a:stretch>
              <a:fillRect/>
            </a:stretch>
          </p:blipFill>
          <p:spPr>
            <a:xfrm>
              <a:off x="6072052" y="1443745"/>
              <a:ext cx="6068273" cy="5393094"/>
            </a:xfrm>
            <a:prstGeom prst="rect">
              <a:avLst/>
            </a:prstGeom>
          </p:spPr>
        </p:pic>
        <p:sp>
          <p:nvSpPr>
            <p:cNvPr id="9" name="Speech Bubble: Rectangle with Corners Rounded 8">
              <a:extLst>
                <a:ext uri="{FF2B5EF4-FFF2-40B4-BE49-F238E27FC236}">
                  <a16:creationId xmlns:a16="http://schemas.microsoft.com/office/drawing/2014/main" id="{4576307F-DA80-D8D6-A01F-592356894671}"/>
                </a:ext>
              </a:extLst>
            </p:cNvPr>
            <p:cNvSpPr/>
            <p:nvPr/>
          </p:nvSpPr>
          <p:spPr>
            <a:xfrm>
              <a:off x="9106188" y="1175191"/>
              <a:ext cx="2780522" cy="1469669"/>
            </a:xfrm>
            <a:prstGeom prst="wedgeRoundRectCallout">
              <a:avLst>
                <a:gd name="adj1" fmla="val 32678"/>
                <a:gd name="adj2" fmla="val 84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Conflicts grow, but no new quantifier instantiations</a:t>
              </a:r>
            </a:p>
          </p:txBody>
        </p:sp>
        <p:pic>
          <p:nvPicPr>
            <p:cNvPr id="13" name="Picture 12">
              <a:extLst>
                <a:ext uri="{FF2B5EF4-FFF2-40B4-BE49-F238E27FC236}">
                  <a16:creationId xmlns:a16="http://schemas.microsoft.com/office/drawing/2014/main" id="{6EB5E879-233A-67B0-495B-59E22C6A34DE}"/>
                </a:ext>
              </a:extLst>
            </p:cNvPr>
            <p:cNvPicPr>
              <a:picLocks noChangeAspect="1"/>
            </p:cNvPicPr>
            <p:nvPr/>
          </p:nvPicPr>
          <p:blipFill rotWithShape="1">
            <a:blip r:embed="rId4"/>
            <a:srcRect r="26417"/>
            <a:stretch/>
          </p:blipFill>
          <p:spPr>
            <a:xfrm>
              <a:off x="8240661" y="3133205"/>
              <a:ext cx="3946497" cy="3724795"/>
            </a:xfrm>
            <a:prstGeom prst="rect">
              <a:avLst/>
            </a:prstGeom>
          </p:spPr>
        </p:pic>
      </p:grpSp>
    </p:spTree>
    <p:extLst>
      <p:ext uri="{BB962C8B-B14F-4D97-AF65-F5344CB8AC3E}">
        <p14:creationId xmlns:p14="http://schemas.microsoft.com/office/powerpoint/2010/main" val="234471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What formula is being solved?</a:t>
            </a:r>
          </a:p>
        </p:txBody>
      </p:sp>
      <p:pic>
        <p:nvPicPr>
          <p:cNvPr id="6" name="Picture 5">
            <a:extLst>
              <a:ext uri="{FF2B5EF4-FFF2-40B4-BE49-F238E27FC236}">
                <a16:creationId xmlns:a16="http://schemas.microsoft.com/office/drawing/2014/main" id="{C09286CE-A363-4798-1C9F-C70BFDA326B2}"/>
              </a:ext>
            </a:extLst>
          </p:cNvPr>
          <p:cNvPicPr>
            <a:picLocks noChangeAspect="1"/>
          </p:cNvPicPr>
          <p:nvPr/>
        </p:nvPicPr>
        <p:blipFill>
          <a:blip r:embed="rId2"/>
          <a:stretch>
            <a:fillRect/>
          </a:stretch>
        </p:blipFill>
        <p:spPr>
          <a:xfrm>
            <a:off x="1199774" y="2704999"/>
            <a:ext cx="5391902" cy="1448002"/>
          </a:xfrm>
          <a:prstGeom prst="rect">
            <a:avLst/>
          </a:prstGeom>
        </p:spPr>
      </p:pic>
      <p:pic>
        <p:nvPicPr>
          <p:cNvPr id="11" name="Picture 10">
            <a:extLst>
              <a:ext uri="{FF2B5EF4-FFF2-40B4-BE49-F238E27FC236}">
                <a16:creationId xmlns:a16="http://schemas.microsoft.com/office/drawing/2014/main" id="{E8536A8A-1E5F-B112-FFF6-683F826911EB}"/>
              </a:ext>
            </a:extLst>
          </p:cNvPr>
          <p:cNvPicPr>
            <a:picLocks noChangeAspect="1"/>
          </p:cNvPicPr>
          <p:nvPr/>
        </p:nvPicPr>
        <p:blipFill>
          <a:blip r:embed="rId3"/>
          <a:stretch>
            <a:fillRect/>
          </a:stretch>
        </p:blipFill>
        <p:spPr>
          <a:xfrm>
            <a:off x="3923690" y="3958871"/>
            <a:ext cx="7068536" cy="2534004"/>
          </a:xfrm>
          <a:prstGeom prst="rect">
            <a:avLst/>
          </a:prstGeom>
        </p:spPr>
      </p:pic>
      <p:sp>
        <p:nvSpPr>
          <p:cNvPr id="12" name="Speech Bubble: Rectangle with Corners Rounded 11">
            <a:extLst>
              <a:ext uri="{FF2B5EF4-FFF2-40B4-BE49-F238E27FC236}">
                <a16:creationId xmlns:a16="http://schemas.microsoft.com/office/drawing/2014/main" id="{8476AA18-7CE0-7FF2-03D1-048107B9BDF6}"/>
              </a:ext>
            </a:extLst>
          </p:cNvPr>
          <p:cNvSpPr/>
          <p:nvPr/>
        </p:nvSpPr>
        <p:spPr>
          <a:xfrm>
            <a:off x="7212721" y="877112"/>
            <a:ext cx="2780522" cy="1469669"/>
          </a:xfrm>
          <a:prstGeom prst="wedgeRoundRectCallout">
            <a:avLst>
              <a:gd name="adj1" fmla="val -52962"/>
              <a:gd name="adj2" fmla="val 1547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 lots of conflicts. No quantifier instantiations. </a:t>
            </a:r>
          </a:p>
          <a:p>
            <a:pPr algn="ctr"/>
            <a:r>
              <a:rPr lang="en-US" dirty="0"/>
              <a:t>Stuck with multiplier reasoning?</a:t>
            </a:r>
          </a:p>
        </p:txBody>
      </p:sp>
      <p:sp>
        <p:nvSpPr>
          <p:cNvPr id="14" name="Speech Bubble: Rectangle with Corners Rounded 13">
            <a:extLst>
              <a:ext uri="{FF2B5EF4-FFF2-40B4-BE49-F238E27FC236}">
                <a16:creationId xmlns:a16="http://schemas.microsoft.com/office/drawing/2014/main" id="{EE3C7A41-C0FB-17F2-925E-3440419A6C80}"/>
              </a:ext>
            </a:extLst>
          </p:cNvPr>
          <p:cNvSpPr/>
          <p:nvPr/>
        </p:nvSpPr>
        <p:spPr>
          <a:xfrm>
            <a:off x="422869" y="4130417"/>
            <a:ext cx="2780522" cy="1203584"/>
          </a:xfrm>
          <a:prstGeom prst="wedgeRoundRectCallout">
            <a:avLst>
              <a:gd name="adj1" fmla="val 87905"/>
              <a:gd name="adj2" fmla="val -155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does this funny </a:t>
            </a:r>
          </a:p>
          <a:p>
            <a:pPr algn="ctr"/>
            <a:r>
              <a:rPr lang="en-US" dirty="0"/>
              <a:t>-1 – 1*(~s0 | ~s2) come from?</a:t>
            </a:r>
          </a:p>
        </p:txBody>
      </p:sp>
      <p:sp>
        <p:nvSpPr>
          <p:cNvPr id="15" name="Speech Bubble: Rectangle with Corners Rounded 14">
            <a:extLst>
              <a:ext uri="{FF2B5EF4-FFF2-40B4-BE49-F238E27FC236}">
                <a16:creationId xmlns:a16="http://schemas.microsoft.com/office/drawing/2014/main" id="{9A2D4F46-E9B1-E014-24CE-E917CB73D8B2}"/>
              </a:ext>
            </a:extLst>
          </p:cNvPr>
          <p:cNvSpPr/>
          <p:nvPr/>
        </p:nvSpPr>
        <p:spPr>
          <a:xfrm>
            <a:off x="422869" y="5547898"/>
            <a:ext cx="2780522" cy="1203584"/>
          </a:xfrm>
          <a:prstGeom prst="wedgeRoundRectCallout">
            <a:avLst>
              <a:gd name="adj1" fmla="val 15550"/>
              <a:gd name="adj2" fmla="val -65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a </a:t>
            </a:r>
            <a:r>
              <a:rPr lang="en-US" i="1" dirty="0"/>
              <a:t>regression. </a:t>
            </a:r>
            <a:r>
              <a:rPr lang="en-US" dirty="0"/>
              <a:t>New rewrite rule that is harmful to solver!</a:t>
            </a:r>
          </a:p>
          <a:p>
            <a:pPr algn="ctr"/>
            <a:r>
              <a:rPr lang="en-US" dirty="0"/>
              <a:t>~x = -1 – 1*x</a:t>
            </a:r>
          </a:p>
        </p:txBody>
      </p:sp>
    </p:spTree>
    <p:extLst>
      <p:ext uri="{BB962C8B-B14F-4D97-AF65-F5344CB8AC3E}">
        <p14:creationId xmlns:p14="http://schemas.microsoft.com/office/powerpoint/2010/main" val="1007865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8" name="Picture 7">
            <a:extLst>
              <a:ext uri="{FF2B5EF4-FFF2-40B4-BE49-F238E27FC236}">
                <a16:creationId xmlns:a16="http://schemas.microsoft.com/office/drawing/2014/main" id="{8E6B9F7D-B5DB-A3F6-88C7-758DE4D847D0}"/>
              </a:ext>
            </a:extLst>
          </p:cNvPr>
          <p:cNvPicPr>
            <a:picLocks noChangeAspect="1"/>
          </p:cNvPicPr>
          <p:nvPr/>
        </p:nvPicPr>
        <p:blipFill>
          <a:blip r:embed="rId2"/>
          <a:stretch>
            <a:fillRect/>
          </a:stretch>
        </p:blipFill>
        <p:spPr>
          <a:xfrm>
            <a:off x="1204481" y="1690688"/>
            <a:ext cx="6182588" cy="2362530"/>
          </a:xfrm>
          <a:prstGeom prst="rect">
            <a:avLst/>
          </a:prstGeom>
        </p:spPr>
      </p:pic>
      <p:sp>
        <p:nvSpPr>
          <p:cNvPr id="9" name="Speech Bubble: Rectangle with Corners Rounded 8">
            <a:extLst>
              <a:ext uri="{FF2B5EF4-FFF2-40B4-BE49-F238E27FC236}">
                <a16:creationId xmlns:a16="http://schemas.microsoft.com/office/drawing/2014/main" id="{715C7E34-7E19-2091-1CFD-1226E6F0AA72}"/>
              </a:ext>
            </a:extLst>
          </p:cNvPr>
          <p:cNvSpPr/>
          <p:nvPr/>
        </p:nvSpPr>
        <p:spPr>
          <a:xfrm>
            <a:off x="7576144" y="1088896"/>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Funny rewrite, reverted</a:t>
            </a:r>
          </a:p>
        </p:txBody>
      </p:sp>
      <p:pic>
        <p:nvPicPr>
          <p:cNvPr id="13" name="Picture 12">
            <a:extLst>
              <a:ext uri="{FF2B5EF4-FFF2-40B4-BE49-F238E27FC236}">
                <a16:creationId xmlns:a16="http://schemas.microsoft.com/office/drawing/2014/main" id="{210D8826-B33A-14F2-3235-A839C30C5B45}"/>
              </a:ext>
            </a:extLst>
          </p:cNvPr>
          <p:cNvPicPr>
            <a:picLocks noChangeAspect="1"/>
          </p:cNvPicPr>
          <p:nvPr/>
        </p:nvPicPr>
        <p:blipFill>
          <a:blip r:embed="rId3"/>
          <a:stretch>
            <a:fillRect/>
          </a:stretch>
        </p:blipFill>
        <p:spPr>
          <a:xfrm>
            <a:off x="8651441" y="2024961"/>
            <a:ext cx="3073834" cy="4797045"/>
          </a:xfrm>
          <a:prstGeom prst="rect">
            <a:avLst/>
          </a:prstGeom>
        </p:spPr>
      </p:pic>
      <p:sp>
        <p:nvSpPr>
          <p:cNvPr id="16" name="Speech Bubble: Rectangle with Corners Rounded 15">
            <a:extLst>
              <a:ext uri="{FF2B5EF4-FFF2-40B4-BE49-F238E27FC236}">
                <a16:creationId xmlns:a16="http://schemas.microsoft.com/office/drawing/2014/main" id="{C6CDE5D3-82B5-E8E5-230F-33A0FAEEEFB1}"/>
              </a:ext>
            </a:extLst>
          </p:cNvPr>
          <p:cNvSpPr/>
          <p:nvPr/>
        </p:nvSpPr>
        <p:spPr>
          <a:xfrm>
            <a:off x="4156669" y="4565520"/>
            <a:ext cx="2780522" cy="601792"/>
          </a:xfrm>
          <a:prstGeom prst="wedgeRoundRectCallout">
            <a:avLst>
              <a:gd name="adj1" fmla="val 110782"/>
              <a:gd name="adj2" fmla="val 2867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is solved immediately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DC647B-A798-53FB-7A39-7561A6FB075A}"/>
                  </a:ext>
                </a:extLst>
              </p:cNvPr>
              <p:cNvSpPr txBox="1"/>
              <p:nvPr/>
            </p:nvSpPr>
            <p:spPr>
              <a:xfrm>
                <a:off x="1694841" y="5820640"/>
                <a:ext cx="5061257"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0,</m:t>
                      </m:r>
                      <m:r>
                        <a:rPr lang="en-US" b="0" i="1" smtClean="0">
                          <a:latin typeface="Cambria Math" panose="02040503050406030204" pitchFamily="18" charset="0"/>
                        </a:rPr>
                        <m:t>𝑠</m:t>
                      </m:r>
                      <m:r>
                        <a:rPr lang="en-US" b="0" i="1" smtClean="0">
                          <a:latin typeface="Cambria Math" panose="02040503050406030204" pitchFamily="18" charset="0"/>
                        </a:rPr>
                        <m:t>1 ∀</m:t>
                      </m:r>
                      <m:r>
                        <a:rPr lang="en-US" b="0" i="1" smtClean="0">
                          <a:latin typeface="Cambria Math" panose="02040503050406030204" pitchFamily="18" charset="0"/>
                        </a:rPr>
                        <m:t>𝑠</m:t>
                      </m:r>
                      <m:r>
                        <a:rPr lang="en-US" b="0" i="1" smtClean="0">
                          <a:latin typeface="Cambria Math" panose="02040503050406030204" pitchFamily="18" charset="0"/>
                        </a:rPr>
                        <m:t>2 </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i="1">
                                      <a:latin typeface="Cambria Math" panose="02040503050406030204" pitchFamily="18" charset="0"/>
                                    </a:rPr>
                                    <m:t>𝑠</m:t>
                                  </m:r>
                                  <m:r>
                                    <a:rPr lang="en-US" i="1">
                                      <a:latin typeface="Cambria Math" panose="02040503050406030204" pitchFamily="18" charset="0"/>
                                    </a:rPr>
                                    <m:t>0</m:t>
                                  </m:r>
                                </m:e>
                              </m:d>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e>
                      </m:nary>
                    </m:oMath>
                  </m:oMathPara>
                </a14:m>
                <a:endParaRPr lang="en-US" dirty="0"/>
              </a:p>
            </p:txBody>
          </p:sp>
        </mc:Choice>
        <mc:Fallback xmlns="">
          <p:sp>
            <p:nvSpPr>
              <p:cNvPr id="3" name="TextBox 2">
                <a:extLst>
                  <a:ext uri="{FF2B5EF4-FFF2-40B4-BE49-F238E27FC236}">
                    <a16:creationId xmlns:a16="http://schemas.microsoft.com/office/drawing/2014/main" id="{04DC647B-A798-53FB-7A39-7561A6FB075A}"/>
                  </a:ext>
                </a:extLst>
              </p:cNvPr>
              <p:cNvSpPr txBox="1">
                <a:spLocks noRot="1" noChangeAspect="1" noMove="1" noResize="1" noEditPoints="1" noAdjustHandles="1" noChangeArrowheads="1" noChangeShapeType="1" noTextEdit="1"/>
              </p:cNvSpPr>
              <p:nvPr/>
            </p:nvSpPr>
            <p:spPr>
              <a:xfrm>
                <a:off x="1694841" y="5820640"/>
                <a:ext cx="5061257" cy="67223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00765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968EFD-8730-6C8E-4B9F-E2160066FB86}"/>
              </a:ext>
            </a:extLst>
          </p:cNvPr>
          <p:cNvSpPr>
            <a:spLocks noGrp="1"/>
          </p:cNvSpPr>
          <p:nvPr>
            <p:ph type="title"/>
          </p:nvPr>
        </p:nvSpPr>
        <p:spPr>
          <a:xfrm>
            <a:off x="838200" y="365125"/>
            <a:ext cx="10515600" cy="1325563"/>
          </a:xfrm>
        </p:spPr>
        <p:txBody>
          <a:bodyPr/>
          <a:lstStyle/>
          <a:p>
            <a:r>
              <a:rPr lang="en-US" dirty="0"/>
              <a:t>Retrieving Information – what are the inferences? (preview of clause logs)</a:t>
            </a:r>
          </a:p>
        </p:txBody>
      </p:sp>
      <p:pic>
        <p:nvPicPr>
          <p:cNvPr id="6" name="Picture 5">
            <a:extLst>
              <a:ext uri="{FF2B5EF4-FFF2-40B4-BE49-F238E27FC236}">
                <a16:creationId xmlns:a16="http://schemas.microsoft.com/office/drawing/2014/main" id="{D9153541-E553-5FDA-CA96-F81CDD670FA1}"/>
              </a:ext>
            </a:extLst>
          </p:cNvPr>
          <p:cNvPicPr>
            <a:picLocks noChangeAspect="1"/>
          </p:cNvPicPr>
          <p:nvPr/>
        </p:nvPicPr>
        <p:blipFill>
          <a:blip r:embed="rId2"/>
          <a:stretch>
            <a:fillRect/>
          </a:stretch>
        </p:blipFill>
        <p:spPr>
          <a:xfrm>
            <a:off x="980660" y="1862121"/>
            <a:ext cx="7964844" cy="319104"/>
          </a:xfrm>
          <a:prstGeom prst="rect">
            <a:avLst/>
          </a:prstGeom>
        </p:spPr>
      </p:pic>
      <p:pic>
        <p:nvPicPr>
          <p:cNvPr id="8" name="Picture 7">
            <a:extLst>
              <a:ext uri="{FF2B5EF4-FFF2-40B4-BE49-F238E27FC236}">
                <a16:creationId xmlns:a16="http://schemas.microsoft.com/office/drawing/2014/main" id="{5166C86C-86E1-FBD0-B647-67F5B36AEC47}"/>
              </a:ext>
            </a:extLst>
          </p:cNvPr>
          <p:cNvPicPr>
            <a:picLocks noChangeAspect="1"/>
          </p:cNvPicPr>
          <p:nvPr/>
        </p:nvPicPr>
        <p:blipFill>
          <a:blip r:embed="rId3"/>
          <a:stretch>
            <a:fillRect/>
          </a:stretch>
        </p:blipFill>
        <p:spPr>
          <a:xfrm>
            <a:off x="980660" y="2562153"/>
            <a:ext cx="4915299" cy="4005968"/>
          </a:xfrm>
          <a:prstGeom prst="rect">
            <a:avLst/>
          </a:prstGeom>
        </p:spPr>
      </p:pic>
      <p:sp>
        <p:nvSpPr>
          <p:cNvPr id="9" name="Speech Bubble: Rectangle with Corners Rounded 8">
            <a:extLst>
              <a:ext uri="{FF2B5EF4-FFF2-40B4-BE49-F238E27FC236}">
                <a16:creationId xmlns:a16="http://schemas.microsoft.com/office/drawing/2014/main" id="{29F308FE-946A-1EB0-743F-A7415D281FB5}"/>
              </a:ext>
            </a:extLst>
          </p:cNvPr>
          <p:cNvSpPr/>
          <p:nvPr/>
        </p:nvSpPr>
        <p:spPr>
          <a:xfrm>
            <a:off x="8195269" y="2352658"/>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is not readable by itself</a:t>
            </a:r>
          </a:p>
        </p:txBody>
      </p:sp>
      <p:pic>
        <p:nvPicPr>
          <p:cNvPr id="11" name="Picture 10">
            <a:extLst>
              <a:ext uri="{FF2B5EF4-FFF2-40B4-BE49-F238E27FC236}">
                <a16:creationId xmlns:a16="http://schemas.microsoft.com/office/drawing/2014/main" id="{4F35F86A-B3FD-5DA5-7A4E-5FF270F8B82A}"/>
              </a:ext>
            </a:extLst>
          </p:cNvPr>
          <p:cNvPicPr>
            <a:picLocks noChangeAspect="1"/>
          </p:cNvPicPr>
          <p:nvPr/>
        </p:nvPicPr>
        <p:blipFill>
          <a:blip r:embed="rId4"/>
          <a:stretch>
            <a:fillRect/>
          </a:stretch>
        </p:blipFill>
        <p:spPr>
          <a:xfrm>
            <a:off x="7915010" y="3017602"/>
            <a:ext cx="3791479" cy="1771897"/>
          </a:xfrm>
          <a:prstGeom prst="rect">
            <a:avLst/>
          </a:prstGeom>
        </p:spPr>
      </p:pic>
      <p:sp>
        <p:nvSpPr>
          <p:cNvPr id="12" name="Speech Bubble: Rectangle with Corners Rounded 11">
            <a:extLst>
              <a:ext uri="{FF2B5EF4-FFF2-40B4-BE49-F238E27FC236}">
                <a16:creationId xmlns:a16="http://schemas.microsoft.com/office/drawing/2014/main" id="{8500E82F-419F-9EC8-C774-528B0F3D60FF}"/>
              </a:ext>
            </a:extLst>
          </p:cNvPr>
          <p:cNvSpPr/>
          <p:nvPr/>
        </p:nvSpPr>
        <p:spPr>
          <a:xfrm>
            <a:off x="4505698" y="3533758"/>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I can write a script to filter through log</a:t>
            </a:r>
          </a:p>
        </p:txBody>
      </p:sp>
      <p:pic>
        <p:nvPicPr>
          <p:cNvPr id="14" name="Picture 13">
            <a:extLst>
              <a:ext uri="{FF2B5EF4-FFF2-40B4-BE49-F238E27FC236}">
                <a16:creationId xmlns:a16="http://schemas.microsoft.com/office/drawing/2014/main" id="{CA21C57B-4B5E-F0DB-B9BB-C91159B44D93}"/>
              </a:ext>
            </a:extLst>
          </p:cNvPr>
          <p:cNvPicPr>
            <a:picLocks noChangeAspect="1"/>
          </p:cNvPicPr>
          <p:nvPr/>
        </p:nvPicPr>
        <p:blipFill>
          <a:blip r:embed="rId5"/>
          <a:stretch>
            <a:fillRect/>
          </a:stretch>
        </p:blipFill>
        <p:spPr>
          <a:xfrm>
            <a:off x="6571866" y="4852651"/>
            <a:ext cx="5506218" cy="5153744"/>
          </a:xfrm>
          <a:prstGeom prst="rect">
            <a:avLst/>
          </a:prstGeom>
        </p:spPr>
      </p:pic>
      <p:sp>
        <p:nvSpPr>
          <p:cNvPr id="16" name="Speech Bubble: Rectangle with Corners Rounded 15">
            <a:extLst>
              <a:ext uri="{FF2B5EF4-FFF2-40B4-BE49-F238E27FC236}">
                <a16:creationId xmlns:a16="http://schemas.microsoft.com/office/drawing/2014/main" id="{2F451F11-8FE7-F338-D5C9-00C490B790C8}"/>
              </a:ext>
            </a:extLst>
          </p:cNvPr>
          <p:cNvSpPr/>
          <p:nvPr/>
        </p:nvSpPr>
        <p:spPr>
          <a:xfrm>
            <a:off x="3220212" y="5050939"/>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prints instances in Z3’s Python format</a:t>
            </a:r>
          </a:p>
        </p:txBody>
      </p:sp>
    </p:spTree>
    <p:extLst>
      <p:ext uri="{BB962C8B-B14F-4D97-AF65-F5344CB8AC3E}">
        <p14:creationId xmlns:p14="http://schemas.microsoft.com/office/powerpoint/2010/main" val="879379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sp>
        <p:nvSpPr>
          <p:cNvPr id="3" name="Content Placeholder 2">
            <a:extLst>
              <a:ext uri="{FF2B5EF4-FFF2-40B4-BE49-F238E27FC236}">
                <a16:creationId xmlns:a16="http://schemas.microsoft.com/office/drawing/2014/main" id="{A729870A-89D8-B57F-9255-595A7FB6FCF0}"/>
              </a:ext>
            </a:extLst>
          </p:cNvPr>
          <p:cNvSpPr>
            <a:spLocks noGrp="1"/>
          </p:cNvSpPr>
          <p:nvPr>
            <p:ph idx="1"/>
          </p:nvPr>
        </p:nvSpPr>
        <p:spPr/>
        <p:txBody>
          <a:bodyPr/>
          <a:lstStyle/>
          <a:p>
            <a:r>
              <a:rPr lang="en-US" dirty="0"/>
              <a:t>Where does it get stuck?</a:t>
            </a:r>
          </a:p>
          <a:p>
            <a:pPr lvl="1"/>
            <a:r>
              <a:rPr lang="en-US" dirty="0"/>
              <a:t>-</a:t>
            </a:r>
            <a:r>
              <a:rPr lang="en-US" dirty="0" err="1"/>
              <a:t>tr:model_checker</a:t>
            </a:r>
            <a:r>
              <a:rPr lang="en-US" dirty="0"/>
              <a:t> – </a:t>
            </a:r>
            <a:br>
              <a:rPr lang="en-US" dirty="0"/>
            </a:br>
            <a:r>
              <a:rPr lang="en-US" dirty="0"/>
              <a:t>	debug trace what does MBQI do?</a:t>
            </a:r>
          </a:p>
        </p:txBody>
      </p:sp>
      <p:pic>
        <p:nvPicPr>
          <p:cNvPr id="5" name="Picture 4">
            <a:extLst>
              <a:ext uri="{FF2B5EF4-FFF2-40B4-BE49-F238E27FC236}">
                <a16:creationId xmlns:a16="http://schemas.microsoft.com/office/drawing/2014/main" id="{2843962E-27E7-4BC4-4EE3-B37EB9CC4DEB}"/>
              </a:ext>
            </a:extLst>
          </p:cNvPr>
          <p:cNvPicPr>
            <a:picLocks noChangeAspect="1"/>
          </p:cNvPicPr>
          <p:nvPr/>
        </p:nvPicPr>
        <p:blipFill>
          <a:blip r:embed="rId2"/>
          <a:stretch>
            <a:fillRect/>
          </a:stretch>
        </p:blipFill>
        <p:spPr>
          <a:xfrm>
            <a:off x="6898305" y="3333749"/>
            <a:ext cx="4872433" cy="2629212"/>
          </a:xfrm>
          <a:prstGeom prst="rect">
            <a:avLst/>
          </a:prstGeom>
        </p:spPr>
      </p:pic>
      <p:sp>
        <p:nvSpPr>
          <p:cNvPr id="6" name="Speech Bubble: Rectangle with Corners Rounded 5">
            <a:extLst>
              <a:ext uri="{FF2B5EF4-FFF2-40B4-BE49-F238E27FC236}">
                <a16:creationId xmlns:a16="http://schemas.microsoft.com/office/drawing/2014/main" id="{545BEA8C-8D45-3C5F-8E8D-0CC390816290}"/>
              </a:ext>
            </a:extLst>
          </p:cNvPr>
          <p:cNvSpPr/>
          <p:nvPr/>
        </p:nvSpPr>
        <p:spPr>
          <a:xfrm>
            <a:off x="7830312" y="1977896"/>
            <a:ext cx="2780522" cy="601792"/>
          </a:xfrm>
          <a:prstGeom prst="wedgeRoundRectCallout">
            <a:avLst>
              <a:gd name="adj1" fmla="val -11171"/>
              <a:gd name="adj2" fmla="val 1522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Last MBQI check-sat call</a:t>
            </a:r>
          </a:p>
          <a:p>
            <a:pPr algn="ctr"/>
            <a:r>
              <a:rPr lang="en-US" dirty="0"/>
              <a:t>(with fix)</a:t>
            </a:r>
          </a:p>
        </p:txBody>
      </p:sp>
      <p:pic>
        <p:nvPicPr>
          <p:cNvPr id="10" name="Picture 9">
            <a:extLst>
              <a:ext uri="{FF2B5EF4-FFF2-40B4-BE49-F238E27FC236}">
                <a16:creationId xmlns:a16="http://schemas.microsoft.com/office/drawing/2014/main" id="{FD238E0B-4DF0-C440-81F6-EF048CCFF586}"/>
              </a:ext>
            </a:extLst>
          </p:cNvPr>
          <p:cNvPicPr>
            <a:picLocks noChangeAspect="1"/>
          </p:cNvPicPr>
          <p:nvPr/>
        </p:nvPicPr>
        <p:blipFill>
          <a:blip r:embed="rId3"/>
          <a:stretch>
            <a:fillRect/>
          </a:stretch>
        </p:blipFill>
        <p:spPr>
          <a:xfrm>
            <a:off x="421262" y="3333749"/>
            <a:ext cx="5464399" cy="2629212"/>
          </a:xfrm>
          <a:prstGeom prst="rect">
            <a:avLst/>
          </a:prstGeom>
        </p:spPr>
      </p:pic>
      <p:sp>
        <p:nvSpPr>
          <p:cNvPr id="4" name="Speech Bubble: Rectangle with Corners Rounded 3">
            <a:extLst>
              <a:ext uri="{FF2B5EF4-FFF2-40B4-BE49-F238E27FC236}">
                <a16:creationId xmlns:a16="http://schemas.microsoft.com/office/drawing/2014/main" id="{D07695E2-C028-538A-64F8-E8246F0FAEF8}"/>
              </a:ext>
            </a:extLst>
          </p:cNvPr>
          <p:cNvSpPr/>
          <p:nvPr/>
        </p:nvSpPr>
        <p:spPr>
          <a:xfrm>
            <a:off x="3611461" y="5359516"/>
            <a:ext cx="2780522" cy="601792"/>
          </a:xfrm>
          <a:prstGeom prst="wedgeRoundRectCallout">
            <a:avLst>
              <a:gd name="adj1" fmla="val -78313"/>
              <a:gd name="adj2" fmla="val -279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to last call</a:t>
            </a:r>
          </a:p>
          <a:p>
            <a:pPr algn="ctr"/>
            <a:r>
              <a:rPr lang="en-US" dirty="0"/>
              <a:t>(without fix)</a:t>
            </a:r>
          </a:p>
        </p:txBody>
      </p:sp>
    </p:spTree>
    <p:extLst>
      <p:ext uri="{BB962C8B-B14F-4D97-AF65-F5344CB8AC3E}">
        <p14:creationId xmlns:p14="http://schemas.microsoft.com/office/powerpoint/2010/main" val="807298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2"/>
          <a:stretch>
            <a:fillRect/>
          </a:stretch>
        </p:blipFill>
        <p:spPr>
          <a:xfrm>
            <a:off x="7189976" y="2232082"/>
            <a:ext cx="4163824" cy="4104127"/>
          </a:xfrm>
          <a:prstGeom prst="rect">
            <a:avLst/>
          </a:prstGeom>
        </p:spPr>
      </p:pic>
      <p:pic>
        <p:nvPicPr>
          <p:cNvPr id="13" name="Picture 12">
            <a:extLst>
              <a:ext uri="{FF2B5EF4-FFF2-40B4-BE49-F238E27FC236}">
                <a16:creationId xmlns:a16="http://schemas.microsoft.com/office/drawing/2014/main" id="{826AF7E7-2F0E-3FC6-EE76-9B28BF4616F5}"/>
              </a:ext>
            </a:extLst>
          </p:cNvPr>
          <p:cNvPicPr>
            <a:picLocks noChangeAspect="1"/>
          </p:cNvPicPr>
          <p:nvPr/>
        </p:nvPicPr>
        <p:blipFill>
          <a:blip r:embed="rId3"/>
          <a:stretch>
            <a:fillRect/>
          </a:stretch>
        </p:blipFill>
        <p:spPr>
          <a:xfrm>
            <a:off x="838200" y="2232082"/>
            <a:ext cx="4371186" cy="4091370"/>
          </a:xfrm>
          <a:prstGeom prst="rect">
            <a:avLst/>
          </a:prstGeom>
        </p:spPr>
      </p:pic>
      <p:sp>
        <p:nvSpPr>
          <p:cNvPr id="14" name="Speech Bubble: Rectangle with Corners Rounded 13">
            <a:extLst>
              <a:ext uri="{FF2B5EF4-FFF2-40B4-BE49-F238E27FC236}">
                <a16:creationId xmlns:a16="http://schemas.microsoft.com/office/drawing/2014/main" id="{A3A158E0-F7A9-DB18-57C1-F059BEA23DBE}"/>
              </a:ext>
            </a:extLst>
          </p:cNvPr>
          <p:cNvSpPr/>
          <p:nvPr/>
        </p:nvSpPr>
        <p:spPr>
          <a:xfrm>
            <a:off x="4267895" y="3385352"/>
            <a:ext cx="1931786" cy="601792"/>
          </a:xfrm>
          <a:prstGeom prst="wedgeRoundRectCallout">
            <a:avLst>
              <a:gd name="adj1" fmla="val -26456"/>
              <a:gd name="adj2" fmla="val 240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 fix)</a:t>
            </a:r>
          </a:p>
        </p:txBody>
      </p:sp>
      <p:sp>
        <p:nvSpPr>
          <p:cNvPr id="15" name="Speech Bubble: Rectangle with Corners Rounded 14">
            <a:extLst>
              <a:ext uri="{FF2B5EF4-FFF2-40B4-BE49-F238E27FC236}">
                <a16:creationId xmlns:a16="http://schemas.microsoft.com/office/drawing/2014/main" id="{5D48F324-B3DB-3D1D-DA47-E912C93ABD20}"/>
              </a:ext>
            </a:extLst>
          </p:cNvPr>
          <p:cNvSpPr/>
          <p:nvPr/>
        </p:nvSpPr>
        <p:spPr>
          <a:xfrm>
            <a:off x="5889919" y="1660489"/>
            <a:ext cx="1931786" cy="601792"/>
          </a:xfrm>
          <a:prstGeom prst="wedgeRoundRectCallout">
            <a:avLst>
              <a:gd name="adj1" fmla="val 36657"/>
              <a:gd name="adj2" fmla="val 5242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(without fix)</a:t>
            </a:r>
          </a:p>
        </p:txBody>
      </p:sp>
      <p:sp>
        <p:nvSpPr>
          <p:cNvPr id="17" name="Speech Bubble: Rectangle with Corners Rounded 16">
            <a:extLst>
              <a:ext uri="{FF2B5EF4-FFF2-40B4-BE49-F238E27FC236}">
                <a16:creationId xmlns:a16="http://schemas.microsoft.com/office/drawing/2014/main" id="{F9F15B30-7801-258E-319C-A899BDD34EF2}"/>
              </a:ext>
            </a:extLst>
          </p:cNvPr>
          <p:cNvSpPr/>
          <p:nvPr/>
        </p:nvSpPr>
        <p:spPr>
          <a:xfrm>
            <a:off x="5146180" y="6022556"/>
            <a:ext cx="1931786" cy="601792"/>
          </a:xfrm>
          <a:prstGeom prst="wedgeRoundRectCallout">
            <a:avLst>
              <a:gd name="adj1" fmla="val -92527"/>
              <a:gd name="adj2" fmla="val -145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Much cheaper for bit-blasting!</a:t>
            </a:r>
          </a:p>
        </p:txBody>
      </p:sp>
    </p:spTree>
    <p:extLst>
      <p:ext uri="{BB962C8B-B14F-4D97-AF65-F5344CB8AC3E}">
        <p14:creationId xmlns:p14="http://schemas.microsoft.com/office/powerpoint/2010/main" val="3254221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How does MBQI work?</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45F185-89A8-6E04-DA51-796AF54E685E}"/>
                  </a:ext>
                </a:extLst>
              </p:cNvPr>
              <p:cNvSpPr txBox="1"/>
              <p:nvPr/>
            </p:nvSpPr>
            <p:spPr>
              <a:xfrm>
                <a:off x="7098384" y="1429189"/>
                <a:ext cx="5093616" cy="5185266"/>
              </a:xfrm>
              <a:prstGeom prst="rect">
                <a:avLst/>
              </a:prstGeom>
              <a:noFill/>
            </p:spPr>
            <p:txBody>
              <a:bodyPr wrap="square" rtlCol="0">
                <a:spAutoFit/>
              </a:bodyPr>
              <a:lstStyle/>
              <a:p>
                <a:r>
                  <a:rPr lang="en-US" dirty="0"/>
                  <a:t>Initial model for </a:t>
                </a:r>
                <a:r>
                  <a:rPr lang="en-US" i="1" dirty="0"/>
                  <a:t>true</a:t>
                </a:r>
                <a:r>
                  <a:rPr lang="en-US" dirty="0"/>
                  <a:t>:</a:t>
                </a:r>
              </a:p>
              <a:p>
                <a:r>
                  <a:rPr lang="en-US" dirty="0"/>
                  <a:t>S0 = (_ bv0 64)</a:t>
                </a:r>
              </a:p>
              <a:p>
                <a:r>
                  <a:rPr lang="en-US" dirty="0"/>
                  <a:t>S1 = (_ bv0 64)</a:t>
                </a:r>
              </a:p>
              <a:p>
                <a:endParaRPr lang="en-US" dirty="0"/>
              </a:p>
              <a:p>
                <a:r>
                  <a:rPr lang="en-US" dirty="0"/>
                  <a:t>Check if negation of quantifier body is sat:</a:t>
                </a:r>
              </a:p>
              <a:p>
                <a:br>
                  <a:rPr lang="en-US" dirty="0"/>
                </a:br>
                <a:r>
                  <a:rPr lang="en-US" dirty="0"/>
                  <a:t> </a:t>
                </a:r>
              </a:p>
              <a:p>
                <a:endParaRPr lang="en-US" dirty="0"/>
              </a:p>
              <a:p>
                <a:r>
                  <a:rPr lang="en-US" dirty="0"/>
                  <a:t>Model of check ensures </a:t>
                </a:r>
                <a14:m>
                  <m:oMath xmlns:m="http://schemas.openxmlformats.org/officeDocument/2006/math">
                    <m:r>
                      <a:rPr lang="en-US" i="1" smtClean="0">
                        <a:latin typeface="Cambria Math" panose="02040503050406030204" pitchFamily="18" charset="0"/>
                      </a:rPr>
                      <m:t>𝑠</m:t>
                    </m:r>
                    <m:r>
                      <a:rPr lang="en-US" i="1" smtClean="0">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oMath>
                </a14:m>
                <a:r>
                  <a:rPr lang="en-US" dirty="0"/>
                  <a:t> = 1</a:t>
                </a:r>
              </a:p>
              <a:p>
                <a:endParaRPr lang="en-US" dirty="0"/>
              </a:p>
              <a:p>
                <a:r>
                  <a:rPr lang="en-US" dirty="0"/>
                  <a:t>Instantiate </a:t>
                </a:r>
              </a:p>
              <a:p>
                <a:endParaRPr lang="en-US" dirty="0"/>
              </a:p>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2 . </m:t>
                    </m:r>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a:p>
                <a:endParaRPr lang="en-US" dirty="0"/>
              </a:p>
              <a:p>
                <a:r>
                  <a:rPr lang="en-US" dirty="0"/>
                  <a:t>By 1 </a:t>
                </a:r>
                <a14:m>
                  <m:oMath xmlns:m="http://schemas.openxmlformats.org/officeDocument/2006/math">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 ∗ </m:t>
                        </m:r>
                        <m:d>
                          <m:dPr>
                            <m:ctrlPr>
                              <a:rPr lang="en-US" i="1">
                                <a:latin typeface="Cambria Math" panose="02040503050406030204" pitchFamily="18" charset="0"/>
                              </a:rPr>
                            </m:ctrlPr>
                          </m:dPr>
                          <m:e>
                            <m:r>
                              <a:rPr lang="en-US" b="0" i="1" smtClean="0">
                                <a:latin typeface="Cambria Math" panose="02040503050406030204" pitchFamily="18" charset="0"/>
                              </a:rPr>
                              <m:t>00000000100000..</m:t>
                            </m:r>
                            <m:r>
                              <a:rPr lang="en-US" i="1">
                                <a:latin typeface="Cambria Math" panose="02040503050406030204" pitchFamily="18" charset="0"/>
                              </a:rPr>
                              <m:t>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i="1" dirty="0">
                  <a:latin typeface="Cambria Math" panose="02040503050406030204" pitchFamily="18" charset="0"/>
                </a:endParaRPr>
              </a:p>
              <a:p>
                <a:r>
                  <a:rPr lang="en-US" b="0" dirty="0"/>
                  <a:t> </a:t>
                </a:r>
                <a14:m>
                  <m:oMath xmlns:m="http://schemas.openxmlformats.org/officeDocument/2006/math">
                    <m: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s</m:t>
                        </m:r>
                        <m:r>
                          <a:rPr lang="en-US" b="0" i="0" smtClean="0">
                            <a:latin typeface="Cambria Math" panose="02040503050406030204" pitchFamily="18" charset="0"/>
                          </a:rPr>
                          <m:t>1 ∗</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r>
                              <a:rPr lang="en-US" b="0" i="0" smtClean="0">
                                <a:latin typeface="Cambria Math" panose="02040503050406030204" pitchFamily="18" charset="0"/>
                              </a:rPr>
                              <m:t>0, </m:t>
                            </m:r>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r>
                              <a:rPr lang="en-US" b="0" i="0" smtClean="0">
                                <a:latin typeface="Cambria Math" panose="02040503050406030204" pitchFamily="18" charset="0"/>
                              </a:rPr>
                              <m:t>,0</m:t>
                            </m:r>
                          </m:e>
                        </m:d>
                      </m:e>
                    </m:d>
                    <m:r>
                      <a:rPr lang="en-US" b="0" i="0" smtClean="0">
                        <a:latin typeface="Cambria Math" panose="02040503050406030204" pitchFamily="18" charset="0"/>
                      </a:rPr>
                      <m:t>[62:62]</m:t>
                    </m:r>
                  </m:oMath>
                </a14:m>
                <a:endParaRPr lang="en-US" dirty="0"/>
              </a:p>
              <a:p>
                <a:endParaRPr lang="en-US" dirty="0"/>
              </a:p>
              <a:p>
                <a:endParaRPr lang="en-US" dirty="0"/>
              </a:p>
            </p:txBody>
          </p:sp>
        </mc:Choice>
        <mc:Fallback xmlns="">
          <p:sp>
            <p:nvSpPr>
              <p:cNvPr id="6" name="TextBox 5">
                <a:extLst>
                  <a:ext uri="{FF2B5EF4-FFF2-40B4-BE49-F238E27FC236}">
                    <a16:creationId xmlns:a16="http://schemas.microsoft.com/office/drawing/2014/main" id="{8945F185-89A8-6E04-DA51-796AF54E685E}"/>
                  </a:ext>
                </a:extLst>
              </p:cNvPr>
              <p:cNvSpPr txBox="1">
                <a:spLocks noRot="1" noChangeAspect="1" noMove="1" noResize="1" noEditPoints="1" noAdjustHandles="1" noChangeArrowheads="1" noChangeShapeType="1" noTextEdit="1"/>
              </p:cNvSpPr>
              <p:nvPr/>
            </p:nvSpPr>
            <p:spPr>
              <a:xfrm>
                <a:off x="7098384" y="1429189"/>
                <a:ext cx="5093616" cy="5185266"/>
              </a:xfrm>
              <a:prstGeom prst="rect">
                <a:avLst/>
              </a:prstGeom>
              <a:blipFill>
                <a:blip r:embed="rId2"/>
                <a:stretch>
                  <a:fillRect l="-957" t="-58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9180D71-EB6C-44D6-263E-8832C4EE4730}"/>
              </a:ext>
            </a:extLst>
          </p:cNvPr>
          <p:cNvPicPr>
            <a:picLocks noChangeAspect="1"/>
          </p:cNvPicPr>
          <p:nvPr/>
        </p:nvPicPr>
        <p:blipFill>
          <a:blip r:embed="rId3"/>
          <a:stretch>
            <a:fillRect/>
          </a:stretch>
        </p:blipFill>
        <p:spPr>
          <a:xfrm>
            <a:off x="985332" y="2915244"/>
            <a:ext cx="5642498" cy="357763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4D64DF-DB2E-4FD6-DFEB-E27700DB1272}"/>
                  </a:ext>
                </a:extLst>
              </p:cNvPr>
              <p:cNvSpPr txBox="1"/>
              <p:nvPr/>
            </p:nvSpPr>
            <p:spPr>
              <a:xfrm>
                <a:off x="8217795" y="3116350"/>
                <a:ext cx="3503651" cy="312650"/>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𝑠</m:t>
                      </m:r>
                      <m:r>
                        <a:rPr lang="en-US" i="1" smtClean="0">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0</m:t>
                              </m:r>
                            </m:e>
                          </m:d>
                        </m:e>
                      </m:d>
                      <m:r>
                        <a:rPr lang="en-US" i="1">
                          <a:latin typeface="Cambria Math" panose="02040503050406030204" pitchFamily="18" charset="0"/>
                        </a:rPr>
                        <m:t>[62:62</m:t>
                      </m:r>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814D64DF-DB2E-4FD6-DFEB-E27700DB1272}"/>
                  </a:ext>
                </a:extLst>
              </p:cNvPr>
              <p:cNvSpPr txBox="1">
                <a:spLocks noRot="1" noChangeAspect="1" noMove="1" noResize="1" noEditPoints="1" noAdjustHandles="1" noChangeArrowheads="1" noChangeShapeType="1" noTextEdit="1"/>
              </p:cNvSpPr>
              <p:nvPr/>
            </p:nvSpPr>
            <p:spPr>
              <a:xfrm>
                <a:off x="8217795" y="3116350"/>
                <a:ext cx="3503651" cy="312650"/>
              </a:xfrm>
              <a:prstGeom prst="rect">
                <a:avLst/>
              </a:prstGeom>
              <a:blipFill>
                <a:blip r:embed="rId4"/>
                <a:stretch>
                  <a:fillRect l="-1043" r="-2087" b="-28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6AFFD80-E8E2-71A0-5AD0-72C1803A2B41}"/>
                  </a:ext>
                </a:extLst>
              </p:cNvPr>
              <p:cNvSpPr txBox="1"/>
              <p:nvPr/>
            </p:nvSpPr>
            <p:spPr>
              <a:xfrm>
                <a:off x="1298209" y="2555648"/>
                <a:ext cx="13795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𝜓</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𝜑</m:t>
                      </m:r>
                    </m:oMath>
                  </m:oMathPara>
                </a14:m>
                <a:endParaRPr lang="en-US" sz="2800" dirty="0"/>
              </a:p>
            </p:txBody>
          </p:sp>
        </mc:Choice>
        <mc:Fallback xmlns="">
          <p:sp>
            <p:nvSpPr>
              <p:cNvPr id="4" name="TextBox 3">
                <a:extLst>
                  <a:ext uri="{FF2B5EF4-FFF2-40B4-BE49-F238E27FC236}">
                    <a16:creationId xmlns:a16="http://schemas.microsoft.com/office/drawing/2014/main" id="{F6AFFD80-E8E2-71A0-5AD0-72C1803A2B41}"/>
                  </a:ext>
                </a:extLst>
              </p:cNvPr>
              <p:cNvSpPr txBox="1">
                <a:spLocks noRot="1" noChangeAspect="1" noMove="1" noResize="1" noEditPoints="1" noAdjustHandles="1" noChangeArrowheads="1" noChangeShapeType="1" noTextEdit="1"/>
              </p:cNvSpPr>
              <p:nvPr/>
            </p:nvSpPr>
            <p:spPr>
              <a:xfrm>
                <a:off x="1298209" y="2555648"/>
                <a:ext cx="1379545" cy="43088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4210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 Why not E-matching?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a:xfrm>
                <a:off x="838200" y="1825624"/>
                <a:ext cx="10515600" cy="4782565"/>
              </a:xfrm>
            </p:spPr>
            <p:txBody>
              <a:bodyPr>
                <a:normAutofit/>
              </a:bodyPr>
              <a:lstStyle/>
              <a:p>
                <a:pPr marL="0" indent="0">
                  <a:buNone/>
                </a:pPr>
                <a:r>
                  <a:rPr lang="en-US" dirty="0"/>
                  <a:t>Instantiates quantifier using </a:t>
                </a:r>
                <a:r>
                  <a:rPr lang="en-US" i="1" dirty="0"/>
                  <a:t>some </a:t>
                </a:r>
                <a:r>
                  <a:rPr lang="en-US" dirty="0"/>
                  <a:t>term that exists in context</a:t>
                </a:r>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dirty="0"/>
                  <a:t>Useful term </a:t>
                </a:r>
                <a14:m>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oMath>
                </a14:m>
                <a:r>
                  <a:rPr lang="en-US" dirty="0"/>
                  <a:t> matches </a:t>
                </a:r>
                <a14:m>
                  <m:oMath xmlns:m="http://schemas.openxmlformats.org/officeDocument/2006/math">
                    <m:r>
                      <a:rPr lang="en-US" i="1" smtClean="0">
                        <a:solidFill>
                          <a:srgbClr val="FF0000"/>
                        </a:solidFill>
                        <a:latin typeface="Cambria Math" panose="02040503050406030204" pitchFamily="18" charset="0"/>
                      </a:rPr>
                      <m:t>𝑆</m:t>
                    </m:r>
                    <m:r>
                      <a:rPr lang="en-US" i="1" smtClean="0">
                        <a:solidFill>
                          <a:srgbClr val="FF0000"/>
                        </a:solidFill>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oMath>
                </a14:m>
                <a:endParaRPr lang="en-US" dirty="0"/>
              </a:p>
              <a:p>
                <a:pPr lvl="1"/>
                <a:r>
                  <a:rPr lang="en-US" b="0" dirty="0"/>
                  <a:t>Instantiation: </a:t>
                </a:r>
                <a14:m>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0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a:p>
                <a:pPr lvl="1"/>
                <a:r>
                  <a:rPr lang="en-US" dirty="0"/>
                  <a:t>Introduces </a:t>
                </a:r>
                <a:r>
                  <a:rPr lang="en-US" b="1" dirty="0">
                    <a:solidFill>
                      <a:srgbClr val="FF0000"/>
                    </a:solidFill>
                  </a:rPr>
                  <a:t>multiplier circuit</a:t>
                </a:r>
              </a:p>
              <a:p>
                <a:pPr lvl="1"/>
                <a:endParaRPr lang="en-US" dirty="0"/>
              </a:p>
            </p:txBody>
          </p:sp>
        </mc:Choice>
        <mc:Fallback xmlns="">
          <p:sp>
            <p:nvSpPr>
              <p:cNvPr id="3" name="Content Placeholder 2">
                <a:extLst>
                  <a:ext uri="{FF2B5EF4-FFF2-40B4-BE49-F238E27FC236}">
                    <a16:creationId xmlns:a16="http://schemas.microsoft.com/office/drawing/2014/main" id="{B6736A64-4FEF-B30C-19F5-A8C4DE67E90D}"/>
                  </a:ext>
                </a:extLst>
              </p:cNvPr>
              <p:cNvSpPr>
                <a:spLocks noGrp="1" noRot="1" noChangeAspect="1" noMove="1" noResize="1" noEditPoints="1" noAdjustHandles="1" noChangeArrowheads="1" noChangeShapeType="1" noTextEdit="1"/>
              </p:cNvSpPr>
              <p:nvPr>
                <p:ph idx="1"/>
              </p:nvPr>
            </p:nvSpPr>
            <p:spPr>
              <a:xfrm>
                <a:off x="838200" y="1825624"/>
                <a:ext cx="10515600" cy="4782565"/>
              </a:xfrm>
              <a:blipFill>
                <a:blip r:embed="rId2"/>
                <a:stretch>
                  <a:fillRect l="-1217" t="-20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5B57ED-6C19-4770-D2E8-739805DD13BC}"/>
                  </a:ext>
                </a:extLst>
              </p:cNvPr>
              <p:cNvSpPr txBox="1"/>
              <p:nvPr/>
            </p:nvSpPr>
            <p:spPr>
              <a:xfrm>
                <a:off x="2151669" y="2829528"/>
                <a:ext cx="6094428" cy="404983"/>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𝑆</m:t>
                    </m:r>
                    <m:r>
                      <a:rPr lang="en-US" b="0" i="1" smtClean="0">
                        <a:solidFill>
                          <a:srgbClr val="FF0000"/>
                        </a:solidFill>
                        <a:latin typeface="Cambria Math" panose="02040503050406030204" pitchFamily="18" charset="0"/>
                      </a:rPr>
                      <m:t>2 . </m:t>
                    </m:r>
                    <m:r>
                      <a:rPr lang="en-US" b="0" i="1" smtClean="0">
                        <a:solidFill>
                          <a:srgbClr val="FF0000"/>
                        </a:solidFill>
                        <a:latin typeface="Cambria Math" panose="02040503050406030204" pitchFamily="18" charset="0"/>
                      </a:rPr>
                      <m:t>𝑆</m:t>
                    </m:r>
                    <m:r>
                      <a:rPr lang="en-US" i="1">
                        <a:solidFill>
                          <a:srgbClr val="FF0000"/>
                        </a:solidFill>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solidFill>
                                  <a:srgbClr val="FF0000"/>
                                </a:solidFill>
                                <a:latin typeface="Cambria Math" panose="02040503050406030204" pitchFamily="18" charset="0"/>
                              </a:rPr>
                              <m:t>𝑆</m:t>
                            </m:r>
                            <m:r>
                              <a:rPr lang="en-US" i="1">
                                <a:solidFill>
                                  <a:srgbClr val="FF0000"/>
                                </a:solidFill>
                                <a:latin typeface="Cambria Math" panose="02040503050406030204" pitchFamily="18" charset="0"/>
                              </a:rPr>
                              <m:t>2 </m:t>
                            </m:r>
                            <m:r>
                              <a:rPr lang="en-US" i="1">
                                <a:latin typeface="Cambria Math" panose="02040503050406030204" pitchFamily="18" charset="0"/>
                              </a:rPr>
                              <m:t>&amp;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p:txBody>
          </p:sp>
        </mc:Choice>
        <mc:Fallback xmlns="">
          <p:sp>
            <p:nvSpPr>
              <p:cNvPr id="6" name="TextBox 5">
                <a:extLst>
                  <a:ext uri="{FF2B5EF4-FFF2-40B4-BE49-F238E27FC236}">
                    <a16:creationId xmlns:a16="http://schemas.microsoft.com/office/drawing/2014/main" id="{355B57ED-6C19-4770-D2E8-739805DD13BC}"/>
                  </a:ext>
                </a:extLst>
              </p:cNvPr>
              <p:cNvSpPr txBox="1">
                <a:spLocks noRot="1" noChangeAspect="1" noMove="1" noResize="1" noEditPoints="1" noAdjustHandles="1" noChangeArrowheads="1" noChangeShapeType="1" noTextEdit="1"/>
              </p:cNvSpPr>
              <p:nvPr/>
            </p:nvSpPr>
            <p:spPr>
              <a:xfrm>
                <a:off x="2151669" y="2829528"/>
                <a:ext cx="6094428" cy="404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5512F47-67F0-CF45-B09F-5FF2D943839F}"/>
                  </a:ext>
                </a:extLst>
              </p:cNvPr>
              <p:cNvSpPr txBox="1"/>
              <p:nvPr/>
            </p:nvSpPr>
            <p:spPr>
              <a:xfrm>
                <a:off x="2293071" y="3811923"/>
                <a:ext cx="6094428" cy="404983"/>
              </a:xfrm>
              <a:prstGeom prst="rect">
                <a:avLst/>
              </a:prstGeom>
              <a:noFill/>
            </p:spPr>
            <p:txBody>
              <a:bodyPr wrap="square">
                <a:spAutoFit/>
              </a:bodyPr>
              <a:lstStyle/>
              <a:p>
                <a:r>
                  <a:rPr lang="en-US" dirty="0"/>
                  <a:t>1 </a:t>
                </a:r>
                <a14:m>
                  <m:oMath xmlns:m="http://schemas.openxmlformats.org/officeDocument/2006/math">
                    <m: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s</m:t>
                        </m:r>
                        <m:r>
                          <a:rPr lang="en-US" b="0" i="0" smtClean="0">
                            <a:latin typeface="Cambria Math" panose="02040503050406030204" pitchFamily="18" charset="0"/>
                          </a:rPr>
                          <m:t>1 ∗</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r>
                              <a:rPr lang="en-US" b="0" i="0" smtClean="0">
                                <a:latin typeface="Cambria Math" panose="02040503050406030204" pitchFamily="18" charset="0"/>
                              </a:rPr>
                              <m:t>0, </m:t>
                            </m:r>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r>
                              <a:rPr lang="en-US" b="0" i="0" smtClean="0">
                                <a:latin typeface="Cambria Math" panose="02040503050406030204" pitchFamily="18" charset="0"/>
                              </a:rPr>
                              <m:t>,0</m:t>
                            </m:r>
                          </m:e>
                        </m:d>
                      </m:e>
                    </m:d>
                    <m:r>
                      <a:rPr lang="en-US" b="0" i="0" smtClean="0">
                        <a:latin typeface="Cambria Math" panose="02040503050406030204" pitchFamily="18" charset="0"/>
                      </a:rPr>
                      <m:t>[62:62]</m:t>
                    </m:r>
                  </m:oMath>
                </a14:m>
                <a:endParaRPr lang="en-US" dirty="0"/>
              </a:p>
            </p:txBody>
          </p:sp>
        </mc:Choice>
        <mc:Fallback xmlns="">
          <p:sp>
            <p:nvSpPr>
              <p:cNvPr id="8" name="TextBox 7">
                <a:extLst>
                  <a:ext uri="{FF2B5EF4-FFF2-40B4-BE49-F238E27FC236}">
                    <a16:creationId xmlns:a16="http://schemas.microsoft.com/office/drawing/2014/main" id="{75512F47-67F0-CF45-B09F-5FF2D943839F}"/>
                  </a:ext>
                </a:extLst>
              </p:cNvPr>
              <p:cNvSpPr txBox="1">
                <a:spLocks noRot="1" noChangeAspect="1" noMove="1" noResize="1" noEditPoints="1" noAdjustHandles="1" noChangeArrowheads="1" noChangeShapeType="1" noTextEdit="1"/>
              </p:cNvSpPr>
              <p:nvPr/>
            </p:nvSpPr>
            <p:spPr>
              <a:xfrm>
                <a:off x="2293071" y="3811923"/>
                <a:ext cx="6094428" cy="404983"/>
              </a:xfrm>
              <a:prstGeom prst="rect">
                <a:avLst/>
              </a:prstGeom>
              <a:blipFill>
                <a:blip r:embed="rId4"/>
                <a:stretch>
                  <a:fillRect l="-800" t="-1493" b="-19403"/>
                </a:stretch>
              </a:blipFill>
            </p:spPr>
            <p:txBody>
              <a:bodyPr/>
              <a:lstStyle/>
              <a:p>
                <a:r>
                  <a:rPr lang="en-US">
                    <a:noFill/>
                  </a:rPr>
                  <a:t> </a:t>
                </a:r>
              </a:p>
            </p:txBody>
          </p:sp>
        </mc:Fallback>
      </mc:AlternateContent>
    </p:spTree>
    <p:extLst>
      <p:ext uri="{BB962C8B-B14F-4D97-AF65-F5344CB8AC3E}">
        <p14:creationId xmlns:p14="http://schemas.microsoft.com/office/powerpoint/2010/main" val="4120948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Bit-blasting, cost of multipliers</a:t>
            </a:r>
          </a:p>
          <a:p>
            <a:endParaRPr lang="en-US" dirty="0"/>
          </a:p>
          <a:p>
            <a:endParaRPr lang="en-US" dirty="0"/>
          </a:p>
          <a:p>
            <a:r>
              <a:rPr lang="en-US" dirty="0"/>
              <a:t>Multiplier circuits for 64 bits </a:t>
            </a:r>
            <a:br>
              <a:rPr lang="en-US" dirty="0"/>
            </a:br>
            <a:r>
              <a:rPr lang="en-US" dirty="0"/>
              <a:t>are super expensive</a:t>
            </a:r>
          </a:p>
        </p:txBody>
      </p:sp>
      <p:grpSp>
        <p:nvGrpSpPr>
          <p:cNvPr id="45" name="Group 44">
            <a:extLst>
              <a:ext uri="{FF2B5EF4-FFF2-40B4-BE49-F238E27FC236}">
                <a16:creationId xmlns:a16="http://schemas.microsoft.com/office/drawing/2014/main" id="{596EBD35-26AC-829F-E083-00AA4EB763F1}"/>
              </a:ext>
            </a:extLst>
          </p:cNvPr>
          <p:cNvGrpSpPr/>
          <p:nvPr/>
        </p:nvGrpSpPr>
        <p:grpSpPr>
          <a:xfrm>
            <a:off x="6972053" y="1491734"/>
            <a:ext cx="4609872" cy="3874532"/>
            <a:chOff x="2047386" y="1371600"/>
            <a:chExt cx="4609872" cy="3874532"/>
          </a:xfrm>
        </p:grpSpPr>
        <p:sp>
          <p:nvSpPr>
            <p:cNvPr id="46" name="Rectangle 45">
              <a:extLst>
                <a:ext uri="{FF2B5EF4-FFF2-40B4-BE49-F238E27FC236}">
                  <a16:creationId xmlns:a16="http://schemas.microsoft.com/office/drawing/2014/main" id="{436D2664-5EAA-D4B7-B413-726FE8D7F238}"/>
                </a:ext>
              </a:extLst>
            </p:cNvPr>
            <p:cNvSpPr/>
            <p:nvPr/>
          </p:nvSpPr>
          <p:spPr>
            <a:xfrm>
              <a:off x="3505201" y="30480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47" name="Straight Connector 46">
              <a:extLst>
                <a:ext uri="{FF2B5EF4-FFF2-40B4-BE49-F238E27FC236}">
                  <a16:creationId xmlns:a16="http://schemas.microsoft.com/office/drawing/2014/main" id="{EE507521-79DC-232B-F204-A78F0476FBFE}"/>
                </a:ext>
              </a:extLst>
            </p:cNvPr>
            <p:cNvCxnSpPr/>
            <p:nvPr/>
          </p:nvCxnSpPr>
          <p:spPr>
            <a:xfrm rot="5400000">
              <a:off x="3816626" y="3727176"/>
              <a:ext cx="2438404" cy="13255"/>
            </a:xfrm>
            <a:prstGeom prst="line">
              <a:avLst/>
            </a:prstGeom>
            <a:noFill/>
            <a:ln w="9525" cap="flat" cmpd="sng" algn="ctr">
              <a:solidFill>
                <a:srgbClr val="4F81BD">
                  <a:shade val="95000"/>
                  <a:satMod val="105000"/>
                </a:srgbClr>
              </a:solidFill>
              <a:prstDash val="solid"/>
            </a:ln>
            <a:effectLst/>
          </p:spPr>
        </p:cxnSp>
        <p:cxnSp>
          <p:nvCxnSpPr>
            <p:cNvPr id="48" name="Straight Connector 47">
              <a:extLst>
                <a:ext uri="{FF2B5EF4-FFF2-40B4-BE49-F238E27FC236}">
                  <a16:creationId xmlns:a16="http://schemas.microsoft.com/office/drawing/2014/main" id="{A1175C15-5D3D-39DE-9879-29E717E2AE02}"/>
                </a:ext>
              </a:extLst>
            </p:cNvPr>
            <p:cNvCxnSpPr/>
            <p:nvPr/>
          </p:nvCxnSpPr>
          <p:spPr>
            <a:xfrm rot="5400000">
              <a:off x="3359428" y="2736574"/>
              <a:ext cx="609601" cy="13254"/>
            </a:xfrm>
            <a:prstGeom prst="line">
              <a:avLst/>
            </a:prstGeom>
            <a:noFill/>
            <a:ln w="9525" cap="flat" cmpd="sng" algn="ctr">
              <a:solidFill>
                <a:srgbClr val="4F81BD">
                  <a:shade val="95000"/>
                  <a:satMod val="105000"/>
                </a:srgbClr>
              </a:solidFill>
              <a:prstDash val="solid"/>
            </a:ln>
            <a:effectLst/>
          </p:spPr>
        </p:cxnSp>
        <p:cxnSp>
          <p:nvCxnSpPr>
            <p:cNvPr id="49" name="Straight Connector 48">
              <a:extLst>
                <a:ext uri="{FF2B5EF4-FFF2-40B4-BE49-F238E27FC236}">
                  <a16:creationId xmlns:a16="http://schemas.microsoft.com/office/drawing/2014/main" id="{F66DBBB6-0800-B5AF-EB7C-C98FE7585234}"/>
                </a:ext>
              </a:extLst>
            </p:cNvPr>
            <p:cNvCxnSpPr/>
            <p:nvPr/>
          </p:nvCxnSpPr>
          <p:spPr>
            <a:xfrm rot="5400000">
              <a:off x="2090532" y="2710070"/>
              <a:ext cx="556591" cy="13252"/>
            </a:xfrm>
            <a:prstGeom prst="line">
              <a:avLst/>
            </a:prstGeom>
            <a:noFill/>
            <a:ln w="9525" cap="flat" cmpd="sng" algn="ctr">
              <a:solidFill>
                <a:srgbClr val="4F81BD">
                  <a:shade val="95000"/>
                  <a:satMod val="105000"/>
                </a:srgbClr>
              </a:solidFill>
              <a:prstDash val="solid"/>
            </a:ln>
            <a:effectLst/>
          </p:spPr>
        </p:cxnSp>
        <p:sp>
          <p:nvSpPr>
            <p:cNvPr id="50" name="TextBox 49">
              <a:extLst>
                <a:ext uri="{FF2B5EF4-FFF2-40B4-BE49-F238E27FC236}">
                  <a16:creationId xmlns:a16="http://schemas.microsoft.com/office/drawing/2014/main" id="{5C0E8451-5531-FD7A-CC5A-2253BB354DE1}"/>
                </a:ext>
              </a:extLst>
            </p:cNvPr>
            <p:cNvSpPr txBox="1"/>
            <p:nvPr/>
          </p:nvSpPr>
          <p:spPr>
            <a:xfrm>
              <a:off x="5943601"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1" name="TextBox 50">
              <a:extLst>
                <a:ext uri="{FF2B5EF4-FFF2-40B4-BE49-F238E27FC236}">
                  <a16:creationId xmlns:a16="http://schemas.microsoft.com/office/drawing/2014/main" id="{B56CAB99-F139-6E8B-35C3-051206AE647C}"/>
                </a:ext>
              </a:extLst>
            </p:cNvPr>
            <p:cNvSpPr txBox="1"/>
            <p:nvPr/>
          </p:nvSpPr>
          <p:spPr>
            <a:xfrm>
              <a:off x="4772744"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52" name="TextBox 51">
              <a:extLst>
                <a:ext uri="{FF2B5EF4-FFF2-40B4-BE49-F238E27FC236}">
                  <a16:creationId xmlns:a16="http://schemas.microsoft.com/office/drawing/2014/main" id="{66CAE210-C934-8F17-EC51-9D7187A830C1}"/>
                </a:ext>
              </a:extLst>
            </p:cNvPr>
            <p:cNvSpPr txBox="1"/>
            <p:nvPr/>
          </p:nvSpPr>
          <p:spPr>
            <a:xfrm>
              <a:off x="3505201"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2</a:t>
              </a:r>
              <a:endParaRPr kumimoji="0" lang="en-US" sz="1800" b="0" i="0" u="none" strike="noStrike" kern="0" cap="none" spc="0" normalizeH="0" baseline="0" noProof="0" dirty="0">
                <a:ln>
                  <a:noFill/>
                </a:ln>
                <a:solidFill>
                  <a:prstClr val="black"/>
                </a:solidFill>
                <a:effectLst/>
                <a:uLnTx/>
                <a:uFillTx/>
              </a:endParaRPr>
            </a:p>
          </p:txBody>
        </p:sp>
        <p:sp>
          <p:nvSpPr>
            <p:cNvPr id="53" name="TextBox 52">
              <a:extLst>
                <a:ext uri="{FF2B5EF4-FFF2-40B4-BE49-F238E27FC236}">
                  <a16:creationId xmlns:a16="http://schemas.microsoft.com/office/drawing/2014/main" id="{FCBE30AF-56FA-4415-8748-2C1F381BAC48}"/>
                </a:ext>
              </a:extLst>
            </p:cNvPr>
            <p:cNvSpPr txBox="1"/>
            <p:nvPr/>
          </p:nvSpPr>
          <p:spPr>
            <a:xfrm>
              <a:off x="2181944"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3</a:t>
              </a:r>
              <a:endParaRPr kumimoji="0" lang="en-US" sz="1800" b="0" i="0" u="none" strike="noStrike" kern="0" cap="none" spc="0" normalizeH="0" baseline="0" noProof="0" dirty="0">
                <a:ln>
                  <a:noFill/>
                </a:ln>
                <a:solidFill>
                  <a:prstClr val="black"/>
                </a:solidFill>
                <a:effectLst/>
                <a:uLnTx/>
                <a:uFillTx/>
              </a:endParaRPr>
            </a:p>
          </p:txBody>
        </p:sp>
        <p:cxnSp>
          <p:nvCxnSpPr>
            <p:cNvPr id="54" name="Straight Connector 53">
              <a:extLst>
                <a:ext uri="{FF2B5EF4-FFF2-40B4-BE49-F238E27FC236}">
                  <a16:creationId xmlns:a16="http://schemas.microsoft.com/office/drawing/2014/main" id="{CB32DC00-BC24-2603-66EB-612BD1E8F9C0}"/>
                </a:ext>
              </a:extLst>
            </p:cNvPr>
            <p:cNvCxnSpPr/>
            <p:nvPr/>
          </p:nvCxnSpPr>
          <p:spPr>
            <a:xfrm rot="5400000">
              <a:off x="4692925" y="3384276"/>
              <a:ext cx="3124205" cy="13252"/>
            </a:xfrm>
            <a:prstGeom prst="line">
              <a:avLst/>
            </a:prstGeom>
            <a:noFill/>
            <a:ln w="9525" cap="flat" cmpd="sng" algn="ctr">
              <a:solidFill>
                <a:srgbClr val="4F81BD">
                  <a:shade val="95000"/>
                  <a:satMod val="105000"/>
                </a:srgbClr>
              </a:solidFill>
              <a:prstDash val="solid"/>
            </a:ln>
            <a:effectLst/>
          </p:spPr>
        </p:cxnSp>
        <p:sp>
          <p:nvSpPr>
            <p:cNvPr id="55" name="TextBox 54">
              <a:extLst>
                <a:ext uri="{FF2B5EF4-FFF2-40B4-BE49-F238E27FC236}">
                  <a16:creationId xmlns:a16="http://schemas.microsoft.com/office/drawing/2014/main" id="{42F9E028-9810-C2CB-43BA-B7C8D13F4C69}"/>
                </a:ext>
              </a:extLst>
            </p:cNvPr>
            <p:cNvSpPr txBox="1"/>
            <p:nvPr/>
          </p:nvSpPr>
          <p:spPr>
            <a:xfrm>
              <a:off x="5458544"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6" name="TextBox 55">
              <a:extLst>
                <a:ext uri="{FF2B5EF4-FFF2-40B4-BE49-F238E27FC236}">
                  <a16:creationId xmlns:a16="http://schemas.microsoft.com/office/drawing/2014/main" id="{FAC3453E-0CD5-0631-4D09-9B3124AEFEE3}"/>
                </a:ext>
              </a:extLst>
            </p:cNvPr>
            <p:cNvSpPr txBox="1"/>
            <p:nvPr/>
          </p:nvSpPr>
          <p:spPr>
            <a:xfrm>
              <a:off x="3962401"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57" name="TextBox 56">
              <a:extLst>
                <a:ext uri="{FF2B5EF4-FFF2-40B4-BE49-F238E27FC236}">
                  <a16:creationId xmlns:a16="http://schemas.microsoft.com/office/drawing/2014/main" id="{FCD1E1A4-848F-DE50-463C-4A3D07E2A601}"/>
                </a:ext>
              </a:extLst>
            </p:cNvPr>
            <p:cNvSpPr txBox="1"/>
            <p:nvPr/>
          </p:nvSpPr>
          <p:spPr>
            <a:xfrm>
              <a:off x="2715344"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2</a:t>
              </a:r>
              <a:endParaRPr kumimoji="0" lang="en-US" sz="1800" b="0" i="0" u="none" strike="noStrike" kern="0" cap="none" spc="0" normalizeH="0" baseline="0" noProof="0" dirty="0">
                <a:ln>
                  <a:noFill/>
                </a:ln>
                <a:solidFill>
                  <a:prstClr val="black"/>
                </a:solidFill>
                <a:effectLst/>
                <a:uLnTx/>
                <a:uFillTx/>
              </a:endParaRPr>
            </a:p>
          </p:txBody>
        </p:sp>
        <p:sp>
          <p:nvSpPr>
            <p:cNvPr id="58" name="TextBox 57">
              <a:extLst>
                <a:ext uri="{FF2B5EF4-FFF2-40B4-BE49-F238E27FC236}">
                  <a16:creationId xmlns:a16="http://schemas.microsoft.com/office/drawing/2014/main" id="{93363505-34D0-E342-48FD-7793FD5C1A3B}"/>
                </a:ext>
              </a:extLst>
            </p:cNvPr>
            <p:cNvSpPr txBox="1"/>
            <p:nvPr/>
          </p:nvSpPr>
          <p:spPr>
            <a:xfrm>
              <a:off x="4114801" y="29718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2</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9" name="Rectangle 58">
              <a:extLst>
                <a:ext uri="{FF2B5EF4-FFF2-40B4-BE49-F238E27FC236}">
                  <a16:creationId xmlns:a16="http://schemas.microsoft.com/office/drawing/2014/main" id="{BA45CE03-230A-01A4-B387-5551F2C9FBB8}"/>
                </a:ext>
              </a:extLst>
            </p:cNvPr>
            <p:cNvSpPr/>
            <p:nvPr/>
          </p:nvSpPr>
          <p:spPr>
            <a:xfrm>
              <a:off x="4876801" y="1981200"/>
              <a:ext cx="516835" cy="533400"/>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sp>
          <p:nvSpPr>
            <p:cNvPr id="60" name="Rectangle 59">
              <a:extLst>
                <a:ext uri="{FF2B5EF4-FFF2-40B4-BE49-F238E27FC236}">
                  <a16:creationId xmlns:a16="http://schemas.microsoft.com/office/drawing/2014/main" id="{757A71A6-EDDB-451C-0FA6-5601C9F10C26}"/>
                </a:ext>
              </a:extLst>
            </p:cNvPr>
            <p:cNvSpPr/>
            <p:nvPr/>
          </p:nvSpPr>
          <p:spPr>
            <a:xfrm>
              <a:off x="3505201" y="19812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sp>
          <p:nvSpPr>
            <p:cNvPr id="61" name="Rectangle 60">
              <a:extLst>
                <a:ext uri="{FF2B5EF4-FFF2-40B4-BE49-F238E27FC236}">
                  <a16:creationId xmlns:a16="http://schemas.microsoft.com/office/drawing/2014/main" id="{9399C5D8-7D89-BC88-1DC7-238EF759C97E}"/>
                </a:ext>
              </a:extLst>
            </p:cNvPr>
            <p:cNvSpPr/>
            <p:nvPr/>
          </p:nvSpPr>
          <p:spPr>
            <a:xfrm>
              <a:off x="2209801" y="19812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cxnSp>
          <p:nvCxnSpPr>
            <p:cNvPr id="62" name="Straight Connector 61">
              <a:extLst>
                <a:ext uri="{FF2B5EF4-FFF2-40B4-BE49-F238E27FC236}">
                  <a16:creationId xmlns:a16="http://schemas.microsoft.com/office/drawing/2014/main" id="{46A94ADF-3BE2-5658-2DE1-1579CEE10BB4}"/>
                </a:ext>
              </a:extLst>
            </p:cNvPr>
            <p:cNvCxnSpPr/>
            <p:nvPr/>
          </p:nvCxnSpPr>
          <p:spPr>
            <a:xfrm rot="5400000">
              <a:off x="4952999" y="1828801"/>
              <a:ext cx="304802" cy="0"/>
            </a:xfrm>
            <a:prstGeom prst="line">
              <a:avLst/>
            </a:prstGeom>
            <a:noFill/>
            <a:ln w="9525" cap="flat" cmpd="sng" algn="ctr">
              <a:solidFill>
                <a:srgbClr val="4F81BD">
                  <a:shade val="95000"/>
                  <a:satMod val="105000"/>
                </a:srgbClr>
              </a:solidFill>
              <a:prstDash val="solid"/>
            </a:ln>
            <a:effectLst/>
          </p:spPr>
        </p:cxnSp>
        <p:cxnSp>
          <p:nvCxnSpPr>
            <p:cNvPr id="63" name="Straight Connector 62">
              <a:extLst>
                <a:ext uri="{FF2B5EF4-FFF2-40B4-BE49-F238E27FC236}">
                  <a16:creationId xmlns:a16="http://schemas.microsoft.com/office/drawing/2014/main" id="{E5BE9377-CF21-2040-182C-DCB322837C04}"/>
                </a:ext>
              </a:extLst>
            </p:cNvPr>
            <p:cNvCxnSpPr/>
            <p:nvPr/>
          </p:nvCxnSpPr>
          <p:spPr>
            <a:xfrm rot="5400000">
              <a:off x="3581399" y="1828801"/>
              <a:ext cx="304802" cy="0"/>
            </a:xfrm>
            <a:prstGeom prst="line">
              <a:avLst/>
            </a:prstGeom>
            <a:noFill/>
            <a:ln w="9525" cap="flat" cmpd="sng" algn="ctr">
              <a:solidFill>
                <a:srgbClr val="4F81BD">
                  <a:shade val="95000"/>
                  <a:satMod val="105000"/>
                </a:srgbClr>
              </a:solidFill>
              <a:prstDash val="solid"/>
            </a:ln>
            <a:effectLst/>
          </p:spPr>
        </p:cxnSp>
        <p:cxnSp>
          <p:nvCxnSpPr>
            <p:cNvPr id="64" name="Straight Connector 63">
              <a:extLst>
                <a:ext uri="{FF2B5EF4-FFF2-40B4-BE49-F238E27FC236}">
                  <a16:creationId xmlns:a16="http://schemas.microsoft.com/office/drawing/2014/main" id="{5C08C8F1-6B75-9606-0219-CE22500172A6}"/>
                </a:ext>
              </a:extLst>
            </p:cNvPr>
            <p:cNvCxnSpPr/>
            <p:nvPr/>
          </p:nvCxnSpPr>
          <p:spPr>
            <a:xfrm rot="5400000">
              <a:off x="2209799" y="1828801"/>
              <a:ext cx="304802" cy="0"/>
            </a:xfrm>
            <a:prstGeom prst="line">
              <a:avLst/>
            </a:prstGeom>
            <a:noFill/>
            <a:ln w="9525" cap="flat" cmpd="sng" algn="ctr">
              <a:solidFill>
                <a:srgbClr val="4F81BD">
                  <a:shade val="95000"/>
                  <a:satMod val="105000"/>
                </a:srgbClr>
              </a:solidFill>
              <a:prstDash val="solid"/>
            </a:ln>
            <a:effectLst/>
          </p:spPr>
        </p:cxnSp>
        <p:cxnSp>
          <p:nvCxnSpPr>
            <p:cNvPr id="65" name="Straight Connector 64">
              <a:extLst>
                <a:ext uri="{FF2B5EF4-FFF2-40B4-BE49-F238E27FC236}">
                  <a16:creationId xmlns:a16="http://schemas.microsoft.com/office/drawing/2014/main" id="{4F163CFA-3258-8E25-C3BD-8C412AC097E9}"/>
                </a:ext>
              </a:extLst>
            </p:cNvPr>
            <p:cNvCxnSpPr/>
            <p:nvPr/>
          </p:nvCxnSpPr>
          <p:spPr>
            <a:xfrm rot="10800000">
              <a:off x="5410200" y="2362199"/>
              <a:ext cx="304800" cy="0"/>
            </a:xfrm>
            <a:prstGeom prst="line">
              <a:avLst/>
            </a:prstGeom>
            <a:noFill/>
            <a:ln w="9525" cap="flat" cmpd="sng" algn="ctr">
              <a:solidFill>
                <a:srgbClr val="4F81BD">
                  <a:shade val="95000"/>
                  <a:satMod val="105000"/>
                </a:srgbClr>
              </a:solidFill>
              <a:prstDash val="solid"/>
            </a:ln>
            <a:effectLst/>
          </p:spPr>
        </p:cxnSp>
        <p:cxnSp>
          <p:nvCxnSpPr>
            <p:cNvPr id="66" name="Straight Connector 65">
              <a:extLst>
                <a:ext uri="{FF2B5EF4-FFF2-40B4-BE49-F238E27FC236}">
                  <a16:creationId xmlns:a16="http://schemas.microsoft.com/office/drawing/2014/main" id="{FADC6C05-5505-A96F-09B7-98F01207F971}"/>
                </a:ext>
              </a:extLst>
            </p:cNvPr>
            <p:cNvCxnSpPr/>
            <p:nvPr/>
          </p:nvCxnSpPr>
          <p:spPr>
            <a:xfrm rot="10800000">
              <a:off x="4038601" y="2362200"/>
              <a:ext cx="304800" cy="0"/>
            </a:xfrm>
            <a:prstGeom prst="line">
              <a:avLst/>
            </a:prstGeom>
            <a:noFill/>
            <a:ln w="9525" cap="flat" cmpd="sng" algn="ctr">
              <a:solidFill>
                <a:srgbClr val="4F81BD">
                  <a:shade val="95000"/>
                  <a:satMod val="105000"/>
                </a:srgbClr>
              </a:solidFill>
              <a:prstDash val="solid"/>
            </a:ln>
            <a:effectLst/>
          </p:spPr>
        </p:cxnSp>
        <p:cxnSp>
          <p:nvCxnSpPr>
            <p:cNvPr id="67" name="Straight Connector 66">
              <a:extLst>
                <a:ext uri="{FF2B5EF4-FFF2-40B4-BE49-F238E27FC236}">
                  <a16:creationId xmlns:a16="http://schemas.microsoft.com/office/drawing/2014/main" id="{E0B22157-EDF5-0F96-EB85-79AC81A02AAF}"/>
                </a:ext>
              </a:extLst>
            </p:cNvPr>
            <p:cNvCxnSpPr/>
            <p:nvPr/>
          </p:nvCxnSpPr>
          <p:spPr>
            <a:xfrm rot="10800000">
              <a:off x="2743201" y="2362200"/>
              <a:ext cx="304800" cy="0"/>
            </a:xfrm>
            <a:prstGeom prst="line">
              <a:avLst/>
            </a:prstGeom>
            <a:noFill/>
            <a:ln w="9525" cap="flat" cmpd="sng" algn="ctr">
              <a:solidFill>
                <a:srgbClr val="4F81BD">
                  <a:shade val="95000"/>
                  <a:satMod val="105000"/>
                </a:srgbClr>
              </a:solidFill>
              <a:prstDash val="solid"/>
            </a:ln>
            <a:effectLst/>
          </p:spPr>
        </p:cxnSp>
        <p:sp>
          <p:nvSpPr>
            <p:cNvPr id="68" name="Rectangle 67">
              <a:extLst>
                <a:ext uri="{FF2B5EF4-FFF2-40B4-BE49-F238E27FC236}">
                  <a16:creationId xmlns:a16="http://schemas.microsoft.com/office/drawing/2014/main" id="{CB37F1D8-17EC-BE76-4EB4-69EB6AB83AC1}"/>
                </a:ext>
              </a:extLst>
            </p:cNvPr>
            <p:cNvSpPr/>
            <p:nvPr/>
          </p:nvSpPr>
          <p:spPr>
            <a:xfrm>
              <a:off x="2209801" y="30480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69" name="Straight Connector 68">
              <a:extLst>
                <a:ext uri="{FF2B5EF4-FFF2-40B4-BE49-F238E27FC236}">
                  <a16:creationId xmlns:a16="http://schemas.microsoft.com/office/drawing/2014/main" id="{C648B1AD-687C-EF87-26C0-CEC2E923EB01}"/>
                </a:ext>
              </a:extLst>
            </p:cNvPr>
            <p:cNvCxnSpPr/>
            <p:nvPr/>
          </p:nvCxnSpPr>
          <p:spPr>
            <a:xfrm rot="10800000">
              <a:off x="4038601" y="3352799"/>
              <a:ext cx="304800" cy="0"/>
            </a:xfrm>
            <a:prstGeom prst="line">
              <a:avLst/>
            </a:prstGeom>
            <a:noFill/>
            <a:ln w="9525" cap="flat" cmpd="sng" algn="ctr">
              <a:solidFill>
                <a:srgbClr val="4F81BD">
                  <a:shade val="95000"/>
                  <a:satMod val="105000"/>
                </a:srgbClr>
              </a:solidFill>
              <a:prstDash val="solid"/>
            </a:ln>
            <a:effectLst/>
          </p:spPr>
        </p:cxnSp>
        <p:cxnSp>
          <p:nvCxnSpPr>
            <p:cNvPr id="70" name="Straight Connector 69">
              <a:extLst>
                <a:ext uri="{FF2B5EF4-FFF2-40B4-BE49-F238E27FC236}">
                  <a16:creationId xmlns:a16="http://schemas.microsoft.com/office/drawing/2014/main" id="{4C9F6103-DF03-BACD-D01F-5AAB4D603404}"/>
                </a:ext>
              </a:extLst>
            </p:cNvPr>
            <p:cNvCxnSpPr/>
            <p:nvPr/>
          </p:nvCxnSpPr>
          <p:spPr>
            <a:xfrm rot="10800000">
              <a:off x="2743200" y="3352799"/>
              <a:ext cx="304800" cy="0"/>
            </a:xfrm>
            <a:prstGeom prst="line">
              <a:avLst/>
            </a:prstGeom>
            <a:noFill/>
            <a:ln w="9525" cap="flat" cmpd="sng" algn="ctr">
              <a:solidFill>
                <a:srgbClr val="4F81BD">
                  <a:shade val="95000"/>
                  <a:satMod val="105000"/>
                </a:srgbClr>
              </a:solidFill>
              <a:prstDash val="solid"/>
            </a:ln>
            <a:effectLst/>
          </p:spPr>
        </p:cxnSp>
        <p:cxnSp>
          <p:nvCxnSpPr>
            <p:cNvPr id="71" name="Straight Connector 70">
              <a:extLst>
                <a:ext uri="{FF2B5EF4-FFF2-40B4-BE49-F238E27FC236}">
                  <a16:creationId xmlns:a16="http://schemas.microsoft.com/office/drawing/2014/main" id="{CBF7ABC0-43AE-F9BF-38A6-48C3A35E2E69}"/>
                </a:ext>
              </a:extLst>
            </p:cNvPr>
            <p:cNvCxnSpPr/>
            <p:nvPr/>
          </p:nvCxnSpPr>
          <p:spPr>
            <a:xfrm rot="10800000">
              <a:off x="2667000" y="4419600"/>
              <a:ext cx="304800" cy="0"/>
            </a:xfrm>
            <a:prstGeom prst="line">
              <a:avLst/>
            </a:prstGeom>
            <a:noFill/>
            <a:ln w="9525" cap="flat" cmpd="sng" algn="ctr">
              <a:solidFill>
                <a:srgbClr val="4F81BD">
                  <a:shade val="95000"/>
                  <a:satMod val="105000"/>
                </a:srgbClr>
              </a:solidFill>
              <a:prstDash val="solid"/>
            </a:ln>
            <a:effectLst/>
          </p:spPr>
        </p:cxnSp>
        <p:sp>
          <p:nvSpPr>
            <p:cNvPr id="72" name="Rectangle 71">
              <a:extLst>
                <a:ext uri="{FF2B5EF4-FFF2-40B4-BE49-F238E27FC236}">
                  <a16:creationId xmlns:a16="http://schemas.microsoft.com/office/drawing/2014/main" id="{8B2BF8AA-CC33-C571-011D-B682B23D8067}"/>
                </a:ext>
              </a:extLst>
            </p:cNvPr>
            <p:cNvSpPr/>
            <p:nvPr/>
          </p:nvSpPr>
          <p:spPr>
            <a:xfrm>
              <a:off x="2150166" y="4154992"/>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73" name="Straight Connector 72">
              <a:extLst>
                <a:ext uri="{FF2B5EF4-FFF2-40B4-BE49-F238E27FC236}">
                  <a16:creationId xmlns:a16="http://schemas.microsoft.com/office/drawing/2014/main" id="{0A1E8487-4740-4E10-FC91-F9D3BD06A521}"/>
                </a:ext>
              </a:extLst>
            </p:cNvPr>
            <p:cNvCxnSpPr/>
            <p:nvPr/>
          </p:nvCxnSpPr>
          <p:spPr>
            <a:xfrm rot="5400000">
              <a:off x="2090532" y="3829878"/>
              <a:ext cx="556591" cy="13252"/>
            </a:xfrm>
            <a:prstGeom prst="line">
              <a:avLst/>
            </a:prstGeom>
            <a:noFill/>
            <a:ln w="9525" cap="flat" cmpd="sng" algn="ctr">
              <a:solidFill>
                <a:srgbClr val="4F81BD">
                  <a:shade val="95000"/>
                  <a:satMod val="105000"/>
                </a:srgbClr>
              </a:solidFill>
              <a:prstDash val="solid"/>
            </a:ln>
            <a:effectLst/>
          </p:spPr>
        </p:cxnSp>
        <p:sp>
          <p:nvSpPr>
            <p:cNvPr id="74" name="TextBox 73">
              <a:extLst>
                <a:ext uri="{FF2B5EF4-FFF2-40B4-BE49-F238E27FC236}">
                  <a16:creationId xmlns:a16="http://schemas.microsoft.com/office/drawing/2014/main" id="{1ED2C4B1-5F01-6A81-38EC-64E9BCADCE1F}"/>
                </a:ext>
              </a:extLst>
            </p:cNvPr>
            <p:cNvSpPr txBox="1"/>
            <p:nvPr/>
          </p:nvSpPr>
          <p:spPr>
            <a:xfrm>
              <a:off x="2743201" y="29718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2</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75" name="TextBox 74">
              <a:extLst>
                <a:ext uri="{FF2B5EF4-FFF2-40B4-BE49-F238E27FC236}">
                  <a16:creationId xmlns:a16="http://schemas.microsoft.com/office/drawing/2014/main" id="{D91252F4-AB5A-6F4E-6E14-067A74E1921A}"/>
                </a:ext>
              </a:extLst>
            </p:cNvPr>
            <p:cNvSpPr txBox="1"/>
            <p:nvPr/>
          </p:nvSpPr>
          <p:spPr>
            <a:xfrm>
              <a:off x="2743201" y="4038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3</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cxnSp>
          <p:nvCxnSpPr>
            <p:cNvPr id="76" name="Straight Connector 75">
              <a:extLst>
                <a:ext uri="{FF2B5EF4-FFF2-40B4-BE49-F238E27FC236}">
                  <a16:creationId xmlns:a16="http://schemas.microsoft.com/office/drawing/2014/main" id="{69FA9FC5-F62A-4E22-2B60-7A1E2A99DD00}"/>
                </a:ext>
              </a:extLst>
            </p:cNvPr>
            <p:cNvCxnSpPr/>
            <p:nvPr/>
          </p:nvCxnSpPr>
          <p:spPr>
            <a:xfrm rot="16200000" flipH="1">
              <a:off x="2946953" y="4229099"/>
              <a:ext cx="1447804" cy="2"/>
            </a:xfrm>
            <a:prstGeom prst="line">
              <a:avLst/>
            </a:prstGeom>
            <a:noFill/>
            <a:ln w="9525" cap="flat" cmpd="sng" algn="ctr">
              <a:solidFill>
                <a:srgbClr val="4F81BD">
                  <a:shade val="95000"/>
                  <a:satMod val="105000"/>
                </a:srgbClr>
              </a:solidFill>
              <a:prstDash val="solid"/>
            </a:ln>
            <a:effectLst/>
          </p:spPr>
        </p:cxnSp>
        <p:cxnSp>
          <p:nvCxnSpPr>
            <p:cNvPr id="77" name="Straight Connector 76">
              <a:extLst>
                <a:ext uri="{FF2B5EF4-FFF2-40B4-BE49-F238E27FC236}">
                  <a16:creationId xmlns:a16="http://schemas.microsoft.com/office/drawing/2014/main" id="{5AB0CF8E-28C3-C924-3D41-06EADCC5298E}"/>
                </a:ext>
              </a:extLst>
            </p:cNvPr>
            <p:cNvCxnSpPr/>
            <p:nvPr/>
          </p:nvCxnSpPr>
          <p:spPr>
            <a:xfrm rot="5400000">
              <a:off x="2146854" y="4800601"/>
              <a:ext cx="304803" cy="1"/>
            </a:xfrm>
            <a:prstGeom prst="line">
              <a:avLst/>
            </a:prstGeom>
            <a:noFill/>
            <a:ln w="9525" cap="flat" cmpd="sng" algn="ctr">
              <a:solidFill>
                <a:srgbClr val="4F81BD">
                  <a:shade val="95000"/>
                  <a:satMod val="105000"/>
                </a:srgbClr>
              </a:solidFill>
              <a:prstDash val="solid"/>
            </a:ln>
            <a:effectLst/>
          </p:spPr>
        </p:cxnSp>
        <p:cxnSp>
          <p:nvCxnSpPr>
            <p:cNvPr id="78" name="Elbow Connector 157">
              <a:extLst>
                <a:ext uri="{FF2B5EF4-FFF2-40B4-BE49-F238E27FC236}">
                  <a16:creationId xmlns:a16="http://schemas.microsoft.com/office/drawing/2014/main" id="{C215F224-E553-3130-B42F-EB7FC60826FD}"/>
                </a:ext>
              </a:extLst>
            </p:cNvPr>
            <p:cNvCxnSpPr/>
            <p:nvPr/>
          </p:nvCxnSpPr>
          <p:spPr>
            <a:xfrm rot="10800000" flipV="1">
              <a:off x="4022037" y="2491407"/>
              <a:ext cx="854765" cy="556593"/>
            </a:xfrm>
            <a:prstGeom prst="bentConnector3">
              <a:avLst>
                <a:gd name="adj1" fmla="val 50000"/>
              </a:avLst>
            </a:prstGeom>
            <a:noFill/>
            <a:ln w="9525" cap="flat" cmpd="sng" algn="ctr">
              <a:solidFill>
                <a:srgbClr val="4F81BD">
                  <a:shade val="95000"/>
                  <a:satMod val="105000"/>
                </a:srgbClr>
              </a:solidFill>
              <a:prstDash val="solid"/>
            </a:ln>
            <a:effectLst/>
          </p:spPr>
        </p:cxnSp>
        <p:cxnSp>
          <p:nvCxnSpPr>
            <p:cNvPr id="79" name="Elbow Connector 158">
              <a:extLst>
                <a:ext uri="{FF2B5EF4-FFF2-40B4-BE49-F238E27FC236}">
                  <a16:creationId xmlns:a16="http://schemas.microsoft.com/office/drawing/2014/main" id="{C178942C-A50F-C0A6-EE47-3268F7FC9F4E}"/>
                </a:ext>
              </a:extLst>
            </p:cNvPr>
            <p:cNvCxnSpPr/>
            <p:nvPr/>
          </p:nvCxnSpPr>
          <p:spPr>
            <a:xfrm rot="10800000" flipV="1">
              <a:off x="2667000" y="2474408"/>
              <a:ext cx="838200" cy="520585"/>
            </a:xfrm>
            <a:prstGeom prst="bentConnector3">
              <a:avLst>
                <a:gd name="adj1" fmla="val 50000"/>
              </a:avLst>
            </a:prstGeom>
            <a:noFill/>
            <a:ln w="9525" cap="flat" cmpd="sng" algn="ctr">
              <a:solidFill>
                <a:srgbClr val="4F81BD">
                  <a:shade val="95000"/>
                  <a:satMod val="105000"/>
                </a:srgbClr>
              </a:solidFill>
              <a:prstDash val="solid"/>
            </a:ln>
            <a:effectLst/>
          </p:spPr>
        </p:cxnSp>
        <p:cxnSp>
          <p:nvCxnSpPr>
            <p:cNvPr id="80" name="Elbow Connector 162">
              <a:extLst>
                <a:ext uri="{FF2B5EF4-FFF2-40B4-BE49-F238E27FC236}">
                  <a16:creationId xmlns:a16="http://schemas.microsoft.com/office/drawing/2014/main" id="{2DEDE3E0-0F7E-80E9-7E49-8B9BD0BEE01D}"/>
                </a:ext>
              </a:extLst>
            </p:cNvPr>
            <p:cNvCxnSpPr/>
            <p:nvPr/>
          </p:nvCxnSpPr>
          <p:spPr>
            <a:xfrm rot="10800000" flipV="1">
              <a:off x="2650436" y="3558207"/>
              <a:ext cx="854765" cy="556593"/>
            </a:xfrm>
            <a:prstGeom prst="bentConnector3">
              <a:avLst>
                <a:gd name="adj1" fmla="val 50000"/>
              </a:avLst>
            </a:prstGeom>
            <a:noFill/>
            <a:ln w="9525" cap="flat" cmpd="sng" algn="ctr">
              <a:solidFill>
                <a:srgbClr val="4F81BD">
                  <a:shade val="95000"/>
                  <a:satMod val="105000"/>
                </a:srgbClr>
              </a:solidFill>
              <a:prstDash val="solid"/>
            </a:ln>
            <a:effectLst/>
          </p:spPr>
        </p:cxnSp>
        <p:sp>
          <p:nvSpPr>
            <p:cNvPr id="81" name="Rectangle 80">
              <a:extLst>
                <a:ext uri="{FF2B5EF4-FFF2-40B4-BE49-F238E27FC236}">
                  <a16:creationId xmlns:a16="http://schemas.microsoft.com/office/drawing/2014/main" id="{488FDA38-E72B-E05B-50AC-8232A4AA655C}"/>
                </a:ext>
              </a:extLst>
            </p:cNvPr>
            <p:cNvSpPr/>
            <p:nvPr/>
          </p:nvSpPr>
          <p:spPr>
            <a:xfrm>
              <a:off x="5960128"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0</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2" name="Rectangle 81">
              <a:extLst>
                <a:ext uri="{FF2B5EF4-FFF2-40B4-BE49-F238E27FC236}">
                  <a16:creationId xmlns:a16="http://schemas.microsoft.com/office/drawing/2014/main" id="{39D8CB57-DD6B-3D4B-A615-4AC087CB5031}"/>
                </a:ext>
              </a:extLst>
            </p:cNvPr>
            <p:cNvSpPr/>
            <p:nvPr/>
          </p:nvSpPr>
          <p:spPr>
            <a:xfrm>
              <a:off x="4752258"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1</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3" name="Rectangle 82">
              <a:extLst>
                <a:ext uri="{FF2B5EF4-FFF2-40B4-BE49-F238E27FC236}">
                  <a16:creationId xmlns:a16="http://schemas.microsoft.com/office/drawing/2014/main" id="{8DAB1251-AA94-FA06-944F-D306FFDB8A92}"/>
                </a:ext>
              </a:extLst>
            </p:cNvPr>
            <p:cNvSpPr/>
            <p:nvPr/>
          </p:nvSpPr>
          <p:spPr>
            <a:xfrm>
              <a:off x="3418986"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2</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4" name="Rectangle 83">
              <a:extLst>
                <a:ext uri="{FF2B5EF4-FFF2-40B4-BE49-F238E27FC236}">
                  <a16:creationId xmlns:a16="http://schemas.microsoft.com/office/drawing/2014/main" id="{798A54D1-B3F3-DE18-CAB8-25292B212047}"/>
                </a:ext>
              </a:extLst>
            </p:cNvPr>
            <p:cNvSpPr/>
            <p:nvPr/>
          </p:nvSpPr>
          <p:spPr>
            <a:xfrm>
              <a:off x="2047386"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3</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437824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523B6-947C-872D-BE6C-89DEF1FFB14F}"/>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5448B859-A468-5D3F-F7D2-C6BC824201CE}"/>
              </a:ext>
            </a:extLst>
          </p:cNvPr>
          <p:cNvSpPr>
            <a:spLocks noGrp="1"/>
          </p:cNvSpPr>
          <p:nvPr>
            <p:ph idx="1"/>
          </p:nvPr>
        </p:nvSpPr>
        <p:spPr/>
        <p:txBody>
          <a:bodyPr/>
          <a:lstStyle/>
          <a:p>
            <a:r>
              <a:rPr lang="en-US" dirty="0"/>
              <a:t>Trying QSAT</a:t>
            </a:r>
          </a:p>
          <a:p>
            <a:endParaRPr lang="en-US" dirty="0"/>
          </a:p>
          <a:p>
            <a:r>
              <a:rPr lang="en-US" dirty="0"/>
              <a:t>QSAT solves satisfiability </a:t>
            </a:r>
            <a:br>
              <a:rPr lang="en-US" dirty="0"/>
            </a:br>
            <a:r>
              <a:rPr lang="en-US" dirty="0"/>
              <a:t>for nested quantifiers.</a:t>
            </a:r>
          </a:p>
          <a:p>
            <a:endParaRPr lang="en-US" dirty="0"/>
          </a:p>
          <a:p>
            <a:r>
              <a:rPr lang="en-US" dirty="0"/>
              <a:t>It works on top of bit-vectors</a:t>
            </a:r>
            <a:br>
              <a:rPr lang="en-US" dirty="0"/>
            </a:br>
            <a:endParaRPr lang="en-US" dirty="0"/>
          </a:p>
          <a:p>
            <a:r>
              <a:rPr lang="en-US" dirty="0"/>
              <a:t>=&gt; bit-vector multiplier circuit recompiled on every instantiation</a:t>
            </a:r>
          </a:p>
        </p:txBody>
      </p:sp>
      <p:pic>
        <p:nvPicPr>
          <p:cNvPr id="8" name="Picture 7">
            <a:extLst>
              <a:ext uri="{FF2B5EF4-FFF2-40B4-BE49-F238E27FC236}">
                <a16:creationId xmlns:a16="http://schemas.microsoft.com/office/drawing/2014/main" id="{B5074FCC-B9F4-B1D7-D6CB-73F5CF9B6BC2}"/>
              </a:ext>
            </a:extLst>
          </p:cNvPr>
          <p:cNvPicPr>
            <a:picLocks noChangeAspect="1"/>
          </p:cNvPicPr>
          <p:nvPr/>
        </p:nvPicPr>
        <p:blipFill>
          <a:blip r:embed="rId2"/>
          <a:stretch>
            <a:fillRect/>
          </a:stretch>
        </p:blipFill>
        <p:spPr>
          <a:xfrm>
            <a:off x="5403058" y="2848775"/>
            <a:ext cx="6849431" cy="2057687"/>
          </a:xfrm>
          <a:prstGeom prst="rect">
            <a:avLst/>
          </a:prstGeom>
        </p:spPr>
      </p:pic>
      <p:sp>
        <p:nvSpPr>
          <p:cNvPr id="9" name="TextBox 8">
            <a:extLst>
              <a:ext uri="{FF2B5EF4-FFF2-40B4-BE49-F238E27FC236}">
                <a16:creationId xmlns:a16="http://schemas.microsoft.com/office/drawing/2014/main" id="{37908D6E-569D-8102-EC9E-B8EE209D3A86}"/>
              </a:ext>
            </a:extLst>
          </p:cNvPr>
          <p:cNvSpPr txBox="1"/>
          <p:nvPr/>
        </p:nvSpPr>
        <p:spPr>
          <a:xfrm>
            <a:off x="3858705" y="1858926"/>
            <a:ext cx="7944439" cy="369332"/>
          </a:xfrm>
          <a:prstGeom prst="rect">
            <a:avLst/>
          </a:prstGeom>
          <a:noFill/>
        </p:spPr>
        <p:txBody>
          <a:bodyPr wrap="square">
            <a:spAutoFit/>
          </a:bodyPr>
          <a:lstStyle/>
          <a:p>
            <a:r>
              <a:rPr lang="en-US" dirty="0"/>
              <a:t>(apply (then simplify </a:t>
            </a:r>
            <a:r>
              <a:rPr lang="en-US" dirty="0" err="1"/>
              <a:t>qsat</a:t>
            </a:r>
            <a:r>
              <a:rPr lang="en-US" dirty="0"/>
              <a:t>) :</a:t>
            </a:r>
            <a:r>
              <a:rPr lang="en-US" dirty="0" err="1"/>
              <a:t>print_statistics</a:t>
            </a:r>
            <a:r>
              <a:rPr lang="en-US" dirty="0"/>
              <a:t> true)</a:t>
            </a:r>
          </a:p>
        </p:txBody>
      </p:sp>
    </p:spTree>
    <p:extLst>
      <p:ext uri="{BB962C8B-B14F-4D97-AF65-F5344CB8AC3E}">
        <p14:creationId xmlns:p14="http://schemas.microsoft.com/office/powerpoint/2010/main" val="3114194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A8146DC-031B-41CA-2100-EA30CF835CAD}"/>
              </a:ext>
            </a:extLst>
          </p:cNvPr>
          <p:cNvSpPr/>
          <p:nvPr/>
        </p:nvSpPr>
        <p:spPr>
          <a:xfrm>
            <a:off x="4572001" y="493037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pic>
        <p:nvPicPr>
          <p:cNvPr id="7" name="Picture 6">
            <a:extLst>
              <a:ext uri="{FF2B5EF4-FFF2-40B4-BE49-F238E27FC236}">
                <a16:creationId xmlns:a16="http://schemas.microsoft.com/office/drawing/2014/main" id="{EEC3902D-70D6-7215-5554-9DE1DD5A29FD}"/>
              </a:ext>
            </a:extLst>
          </p:cNvPr>
          <p:cNvPicPr>
            <a:picLocks noChangeAspect="1"/>
          </p:cNvPicPr>
          <p:nvPr/>
        </p:nvPicPr>
        <p:blipFill>
          <a:blip r:embed="rId2"/>
          <a:stretch>
            <a:fillRect/>
          </a:stretch>
        </p:blipFill>
        <p:spPr>
          <a:xfrm>
            <a:off x="3008695" y="0"/>
            <a:ext cx="9202944" cy="6858000"/>
          </a:xfrm>
          <a:prstGeom prst="rect">
            <a:avLst/>
          </a:prstGeom>
        </p:spPr>
      </p:pic>
      <p:sp>
        <p:nvSpPr>
          <p:cNvPr id="11" name="TextBox 10">
            <a:extLst>
              <a:ext uri="{FF2B5EF4-FFF2-40B4-BE49-F238E27FC236}">
                <a16:creationId xmlns:a16="http://schemas.microsoft.com/office/drawing/2014/main" id="{AEEDE18E-5F84-0769-B11E-D097A1F4C0EA}"/>
              </a:ext>
            </a:extLst>
          </p:cNvPr>
          <p:cNvSpPr txBox="1"/>
          <p:nvPr/>
        </p:nvSpPr>
        <p:spPr>
          <a:xfrm>
            <a:off x="675196" y="2479531"/>
            <a:ext cx="7944439" cy="1200329"/>
          </a:xfrm>
          <a:prstGeom prst="rect">
            <a:avLst/>
          </a:prstGeom>
          <a:noFill/>
        </p:spPr>
        <p:txBody>
          <a:bodyPr wrap="square">
            <a:spAutoFit/>
          </a:bodyPr>
          <a:lstStyle/>
          <a:p>
            <a:r>
              <a:rPr lang="en-US" dirty="0"/>
              <a:t>(apply (then </a:t>
            </a:r>
            <a:br>
              <a:rPr lang="en-US" dirty="0"/>
            </a:br>
            <a:r>
              <a:rPr lang="en-US" dirty="0"/>
              <a:t>       simplify </a:t>
            </a:r>
          </a:p>
          <a:p>
            <a:r>
              <a:rPr lang="en-US" dirty="0"/>
              <a:t>       (with bit-blast :</a:t>
            </a:r>
            <a:r>
              <a:rPr lang="en-US" dirty="0" err="1"/>
              <a:t>blast_quant</a:t>
            </a:r>
            <a:r>
              <a:rPr lang="en-US" dirty="0"/>
              <a:t> true) </a:t>
            </a:r>
          </a:p>
          <a:p>
            <a:r>
              <a:rPr lang="en-US" dirty="0"/>
              <a:t>       </a:t>
            </a:r>
            <a:r>
              <a:rPr lang="en-US" dirty="0" err="1"/>
              <a:t>qsat</a:t>
            </a:r>
            <a:r>
              <a:rPr lang="en-US" dirty="0"/>
              <a:t>) :</a:t>
            </a:r>
            <a:r>
              <a:rPr lang="en-US" dirty="0" err="1"/>
              <a:t>print_statistics</a:t>
            </a:r>
            <a:r>
              <a:rPr lang="en-US" dirty="0"/>
              <a:t> true)</a:t>
            </a:r>
          </a:p>
        </p:txBody>
      </p:sp>
      <p:sp>
        <p:nvSpPr>
          <p:cNvPr id="14" name="TextBox 13">
            <a:extLst>
              <a:ext uri="{FF2B5EF4-FFF2-40B4-BE49-F238E27FC236}">
                <a16:creationId xmlns:a16="http://schemas.microsoft.com/office/drawing/2014/main" id="{37806D6A-FE0F-9CA0-8E4D-629C19B58B04}"/>
              </a:ext>
            </a:extLst>
          </p:cNvPr>
          <p:cNvSpPr txBox="1"/>
          <p:nvPr/>
        </p:nvSpPr>
        <p:spPr>
          <a:xfrm>
            <a:off x="762785" y="1008933"/>
            <a:ext cx="3373744" cy="461665"/>
          </a:xfrm>
          <a:prstGeom prst="rect">
            <a:avLst/>
          </a:prstGeom>
          <a:noFill/>
        </p:spPr>
        <p:txBody>
          <a:bodyPr wrap="none" rtlCol="0">
            <a:spAutoFit/>
          </a:bodyPr>
          <a:lstStyle/>
          <a:p>
            <a:r>
              <a:rPr lang="en-US" sz="2400" dirty="0"/>
              <a:t>Skip repeated bit-blasting</a:t>
            </a:r>
          </a:p>
        </p:txBody>
      </p:sp>
      <p:sp>
        <p:nvSpPr>
          <p:cNvPr id="15" name="TextBox 14">
            <a:extLst>
              <a:ext uri="{FF2B5EF4-FFF2-40B4-BE49-F238E27FC236}">
                <a16:creationId xmlns:a16="http://schemas.microsoft.com/office/drawing/2014/main" id="{CEC8E0EE-36CA-F63A-CC3E-817798DF7CC6}"/>
              </a:ext>
            </a:extLst>
          </p:cNvPr>
          <p:cNvSpPr txBox="1"/>
          <p:nvPr/>
        </p:nvSpPr>
        <p:spPr>
          <a:xfrm>
            <a:off x="762785" y="4688793"/>
            <a:ext cx="3226524" cy="1754326"/>
          </a:xfrm>
          <a:prstGeom prst="rect">
            <a:avLst/>
          </a:prstGeom>
          <a:noFill/>
        </p:spPr>
        <p:txBody>
          <a:bodyPr wrap="none" rtlCol="0">
            <a:spAutoFit/>
          </a:bodyPr>
          <a:lstStyle/>
          <a:p>
            <a:r>
              <a:rPr lang="en-US" dirty="0"/>
              <a:t>The problem is now pure 2-QBF.</a:t>
            </a:r>
          </a:p>
          <a:p>
            <a:endParaRPr lang="en-US" dirty="0"/>
          </a:p>
          <a:p>
            <a:endParaRPr lang="en-US" dirty="0"/>
          </a:p>
          <a:p>
            <a:r>
              <a:rPr lang="en-US" dirty="0"/>
              <a:t>Option:</a:t>
            </a:r>
          </a:p>
          <a:p>
            <a:r>
              <a:rPr lang="en-US" dirty="0"/>
              <a:t>Feed output of tactic (w/o </a:t>
            </a:r>
            <a:r>
              <a:rPr lang="en-US" dirty="0" err="1"/>
              <a:t>qsat</a:t>
            </a:r>
            <a:r>
              <a:rPr lang="en-US" dirty="0"/>
              <a:t>) </a:t>
            </a:r>
          </a:p>
          <a:p>
            <a:r>
              <a:rPr lang="en-US" dirty="0"/>
              <a:t>to a dedicated QBF solver.</a:t>
            </a:r>
          </a:p>
        </p:txBody>
      </p:sp>
    </p:spTree>
    <p:extLst>
      <p:ext uri="{BB962C8B-B14F-4D97-AF65-F5344CB8AC3E}">
        <p14:creationId xmlns:p14="http://schemas.microsoft.com/office/powerpoint/2010/main" val="610258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74CD-8DFD-A927-6F34-0BCB041CD873}"/>
              </a:ext>
            </a:extLst>
          </p:cNvPr>
          <p:cNvSpPr>
            <a:spLocks noGrp="1"/>
          </p:cNvSpPr>
          <p:nvPr>
            <p:ph type="title"/>
          </p:nvPr>
        </p:nvSpPr>
        <p:spPr/>
        <p:txBody>
          <a:bodyPr/>
          <a:lstStyle/>
          <a:p>
            <a:r>
              <a:rPr lang="en-US" dirty="0"/>
              <a:t>The magic didn’t happen</a:t>
            </a:r>
          </a:p>
        </p:txBody>
      </p:sp>
      <p:pic>
        <p:nvPicPr>
          <p:cNvPr id="5" name="Picture 4">
            <a:extLst>
              <a:ext uri="{FF2B5EF4-FFF2-40B4-BE49-F238E27FC236}">
                <a16:creationId xmlns:a16="http://schemas.microsoft.com/office/drawing/2014/main" id="{F0434425-62F9-2DC5-77D9-96907A46D1DF}"/>
              </a:ext>
            </a:extLst>
          </p:cNvPr>
          <p:cNvPicPr>
            <a:picLocks noChangeAspect="1"/>
          </p:cNvPicPr>
          <p:nvPr/>
        </p:nvPicPr>
        <p:blipFill>
          <a:blip r:embed="rId2"/>
          <a:stretch>
            <a:fillRect/>
          </a:stretch>
        </p:blipFill>
        <p:spPr>
          <a:xfrm>
            <a:off x="5179809" y="1997648"/>
            <a:ext cx="6658904" cy="4220164"/>
          </a:xfrm>
          <a:prstGeom prst="rect">
            <a:avLst/>
          </a:prstGeom>
        </p:spPr>
      </p:pic>
      <p:sp>
        <p:nvSpPr>
          <p:cNvPr id="6" name="TextBox 5">
            <a:extLst>
              <a:ext uri="{FF2B5EF4-FFF2-40B4-BE49-F238E27FC236}">
                <a16:creationId xmlns:a16="http://schemas.microsoft.com/office/drawing/2014/main" id="{1FD07783-93F7-A9DB-4A52-4FB99E595610}"/>
              </a:ext>
            </a:extLst>
          </p:cNvPr>
          <p:cNvSpPr txBox="1"/>
          <p:nvPr/>
        </p:nvSpPr>
        <p:spPr>
          <a:xfrm>
            <a:off x="722330" y="2573799"/>
            <a:ext cx="7944439" cy="1200329"/>
          </a:xfrm>
          <a:prstGeom prst="rect">
            <a:avLst/>
          </a:prstGeom>
          <a:noFill/>
        </p:spPr>
        <p:txBody>
          <a:bodyPr wrap="square">
            <a:spAutoFit/>
          </a:bodyPr>
          <a:lstStyle/>
          <a:p>
            <a:r>
              <a:rPr lang="en-US" dirty="0"/>
              <a:t>(apply (then </a:t>
            </a:r>
            <a:br>
              <a:rPr lang="en-US" dirty="0"/>
            </a:br>
            <a:r>
              <a:rPr lang="en-US" dirty="0"/>
              <a:t>       simplify </a:t>
            </a:r>
          </a:p>
          <a:p>
            <a:r>
              <a:rPr lang="en-US" dirty="0"/>
              <a:t>       (with bit-blast :</a:t>
            </a:r>
            <a:r>
              <a:rPr lang="en-US" dirty="0" err="1"/>
              <a:t>blast_quant</a:t>
            </a:r>
            <a:r>
              <a:rPr lang="en-US" dirty="0"/>
              <a:t> true) </a:t>
            </a:r>
          </a:p>
          <a:p>
            <a:r>
              <a:rPr lang="en-US" dirty="0"/>
              <a:t>       </a:t>
            </a:r>
            <a:r>
              <a:rPr lang="en-US" dirty="0" err="1"/>
              <a:t>qsat</a:t>
            </a:r>
            <a:r>
              <a:rPr lang="en-US" dirty="0"/>
              <a:t>) :</a:t>
            </a:r>
            <a:r>
              <a:rPr lang="en-US" dirty="0" err="1"/>
              <a:t>print_statistics</a:t>
            </a:r>
            <a:r>
              <a:rPr lang="en-US" dirty="0"/>
              <a:t> true)</a:t>
            </a:r>
          </a:p>
        </p:txBody>
      </p:sp>
      <p:pic>
        <p:nvPicPr>
          <p:cNvPr id="1026" name="Picture 2" descr="Control-C Free Stock Photo | FreeImages">
            <a:extLst>
              <a:ext uri="{FF2B5EF4-FFF2-40B4-BE49-F238E27FC236}">
                <a16:creationId xmlns:a16="http://schemas.microsoft.com/office/drawing/2014/main" id="{63F7E68B-8D78-A499-1A1C-675755E0E9B3}"/>
              </a:ext>
            </a:extLst>
          </p:cNvPr>
          <p:cNvPicPr>
            <a:picLocks noChangeAspect="1" noChangeArrowheads="1"/>
          </p:cNvPicPr>
          <p:nvPr/>
        </p:nvPicPr>
        <p:blipFill rotWithShape="1">
          <a:blip r:embed="rId3">
            <a:clrChange>
              <a:clrFrom>
                <a:srgbClr val="040605"/>
              </a:clrFrom>
              <a:clrTo>
                <a:srgbClr val="040605">
                  <a:alpha val="0"/>
                </a:srgbClr>
              </a:clrTo>
            </a:clrChange>
            <a:extLst>
              <a:ext uri="{28A0092B-C50C-407E-A947-70E740481C1C}">
                <a14:useLocalDpi xmlns:a14="http://schemas.microsoft.com/office/drawing/2010/main" val="0"/>
              </a:ext>
            </a:extLst>
          </a:blip>
          <a:srcRect l="13017" t="28671" r="11218"/>
          <a:stretch/>
        </p:blipFill>
        <p:spPr bwMode="auto">
          <a:xfrm>
            <a:off x="9241804" y="4334073"/>
            <a:ext cx="1910105" cy="120032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C82E39D-E61E-7E1A-05EE-3E73F90EE9C4}"/>
              </a:ext>
            </a:extLst>
          </p:cNvPr>
          <p:cNvSpPr txBox="1"/>
          <p:nvPr/>
        </p:nvSpPr>
        <p:spPr>
          <a:xfrm>
            <a:off x="454844" y="4657239"/>
            <a:ext cx="6094428" cy="1754326"/>
          </a:xfrm>
          <a:prstGeom prst="rect">
            <a:avLst/>
          </a:prstGeom>
          <a:noFill/>
        </p:spPr>
        <p:txBody>
          <a:bodyPr wrap="square">
            <a:spAutoFit/>
          </a:bodyPr>
          <a:lstStyle/>
          <a:p>
            <a:r>
              <a:rPr lang="en-US" dirty="0"/>
              <a:t>But MBQI also works with bit-blasted:</a:t>
            </a:r>
          </a:p>
          <a:p>
            <a:endParaRPr lang="en-US" dirty="0"/>
          </a:p>
          <a:p>
            <a:r>
              <a:rPr lang="en-US" dirty="0"/>
              <a:t>(check-sat-using (then </a:t>
            </a:r>
          </a:p>
          <a:p>
            <a:r>
              <a:rPr lang="en-US" dirty="0"/>
              <a:t>            simplify </a:t>
            </a:r>
          </a:p>
          <a:p>
            <a:r>
              <a:rPr lang="en-US" dirty="0"/>
              <a:t>            (with bit-blast :</a:t>
            </a:r>
            <a:r>
              <a:rPr lang="en-US" dirty="0" err="1"/>
              <a:t>blast_quant</a:t>
            </a:r>
            <a:r>
              <a:rPr lang="en-US" dirty="0"/>
              <a:t> true) </a:t>
            </a:r>
          </a:p>
          <a:p>
            <a:r>
              <a:rPr lang="en-US" dirty="0"/>
              <a:t>            </a:t>
            </a:r>
            <a:r>
              <a:rPr lang="en-US" dirty="0" err="1"/>
              <a:t>smt</a:t>
            </a:r>
            <a:r>
              <a:rPr lang="en-US" dirty="0"/>
              <a:t>) :</a:t>
            </a:r>
            <a:r>
              <a:rPr lang="en-US" dirty="0" err="1"/>
              <a:t>print_statistics</a:t>
            </a:r>
            <a:r>
              <a:rPr lang="en-US" dirty="0"/>
              <a:t> true)</a:t>
            </a:r>
          </a:p>
        </p:txBody>
      </p:sp>
    </p:spTree>
    <p:extLst>
      <p:ext uri="{BB962C8B-B14F-4D97-AF65-F5344CB8AC3E}">
        <p14:creationId xmlns:p14="http://schemas.microsoft.com/office/powerpoint/2010/main" val="2154709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790F7-3999-C317-DFE2-8F6976C943CA}"/>
              </a:ext>
            </a:extLst>
          </p:cNvPr>
          <p:cNvSpPr>
            <a:spLocks noGrp="1"/>
          </p:cNvSpPr>
          <p:nvPr>
            <p:ph type="title"/>
          </p:nvPr>
        </p:nvSpPr>
        <p:spPr/>
        <p:txBody>
          <a:bodyPr/>
          <a:lstStyle/>
          <a:p>
            <a:r>
              <a:rPr lang="en-US" dirty="0"/>
              <a:t>Revising hypotheses</a:t>
            </a:r>
          </a:p>
        </p:txBody>
      </p:sp>
      <p:sp>
        <p:nvSpPr>
          <p:cNvPr id="5" name="Speech Bubble: Rectangle with Corners Rounded 4">
            <a:extLst>
              <a:ext uri="{FF2B5EF4-FFF2-40B4-BE49-F238E27FC236}">
                <a16:creationId xmlns:a16="http://schemas.microsoft.com/office/drawing/2014/main" id="{31B40AB7-8811-CF5E-3047-C8E8BAF2445A}"/>
              </a:ext>
            </a:extLst>
          </p:cNvPr>
          <p:cNvSpPr/>
          <p:nvPr/>
        </p:nvSpPr>
        <p:spPr>
          <a:xfrm>
            <a:off x="3744039" y="2827208"/>
            <a:ext cx="4640836" cy="2193366"/>
          </a:xfrm>
          <a:prstGeom prst="wedgeRoundRectCallout">
            <a:avLst>
              <a:gd name="adj1" fmla="val -42729"/>
              <a:gd name="adj2" fmla="val -1180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Was this rewrite the real culprit?</a:t>
            </a:r>
          </a:p>
          <a:p>
            <a:pPr algn="ctr"/>
            <a:r>
              <a:rPr lang="en-US" sz="3600" dirty="0"/>
              <a:t>~x = -1 – 1*x</a:t>
            </a:r>
          </a:p>
        </p:txBody>
      </p:sp>
    </p:spTree>
    <p:extLst>
      <p:ext uri="{BB962C8B-B14F-4D97-AF65-F5344CB8AC3E}">
        <p14:creationId xmlns:p14="http://schemas.microsoft.com/office/powerpoint/2010/main" val="1909843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74CD-8DFD-A927-6F34-0BCB041CD873}"/>
              </a:ext>
            </a:extLst>
          </p:cNvPr>
          <p:cNvSpPr>
            <a:spLocks noGrp="1"/>
          </p:cNvSpPr>
          <p:nvPr>
            <p:ph type="title"/>
          </p:nvPr>
        </p:nvSpPr>
        <p:spPr/>
        <p:txBody>
          <a:bodyPr/>
          <a:lstStyle/>
          <a:p>
            <a:r>
              <a:rPr lang="en-US" dirty="0"/>
              <a:t>A domain Insight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C8C3EDC-571B-209A-9D37-7EEC7D28DB82}"/>
                  </a:ext>
                </a:extLst>
              </p:cNvPr>
              <p:cNvSpPr>
                <a:spLocks noGrp="1"/>
              </p:cNvSpPr>
              <p:nvPr>
                <p:ph idx="1"/>
              </p:nvPr>
            </p:nvSpPr>
            <p:spPr/>
            <p:txBody>
              <a:bodyPr>
                <a:normAutofit lnSpcReduction="10000"/>
              </a:bodyPr>
              <a:lstStyle/>
              <a:p>
                <a:pPr marL="0" indent="0">
                  <a:buNone/>
                </a:pPr>
                <a:r>
                  <a:rPr lang="en-US" dirty="0"/>
                  <a:t>What are we solving, in a nutshell:</a:t>
                </a:r>
              </a:p>
              <a:p>
                <a:endParaRPr lang="en-US" dirty="0"/>
              </a:p>
              <a:p>
                <a:endParaRPr lang="en-US" dirty="0"/>
              </a:p>
              <a:p>
                <a:endParaRPr lang="en-US" dirty="0"/>
              </a:p>
              <a:p>
                <a:r>
                  <a:rPr lang="en-US" dirty="0"/>
                  <a:t>Bit-wise &amp; retains bits from </a:t>
                </a:r>
                <a:r>
                  <a:rPr lang="en-US" i="1" dirty="0"/>
                  <a:t>s2 </a:t>
                </a:r>
                <a:r>
                  <a:rPr lang="en-US" dirty="0"/>
                  <a:t>where </a:t>
                </a:r>
                <a:r>
                  <a:rPr lang="en-US" i="1" dirty="0"/>
                  <a:t>s0 </a:t>
                </a:r>
                <a:r>
                  <a:rPr lang="en-US" dirty="0"/>
                  <a:t>has bits set to 1</a:t>
                </a:r>
              </a:p>
              <a:p>
                <a:r>
                  <a:rPr lang="en-US" dirty="0"/>
                  <a:t>Bit-wise * retains bits form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i="1">
                            <a:latin typeface="Cambria Math" panose="02040503050406030204" pitchFamily="18" charset="0"/>
                          </a:rPr>
                          <m:t>𝑠</m:t>
                        </m:r>
                        <m:r>
                          <a:rPr lang="en-US" i="1">
                            <a:latin typeface="Cambria Math" panose="02040503050406030204" pitchFamily="18" charset="0"/>
                          </a:rPr>
                          <m:t>0</m:t>
                        </m:r>
                      </m:e>
                    </m:d>
                  </m:oMath>
                </a14:m>
                <a:r>
                  <a:rPr lang="en-US" dirty="0"/>
                  <a:t> where </a:t>
                </a:r>
                <a:r>
                  <a:rPr lang="en-US" i="1" dirty="0"/>
                  <a:t>s1 </a:t>
                </a:r>
                <a:r>
                  <a:rPr lang="en-US" dirty="0"/>
                  <a:t>has bits set to 1</a:t>
                </a:r>
              </a:p>
              <a:p>
                <a:pPr lvl="1"/>
                <a:r>
                  <a:rPr lang="en-US" dirty="0"/>
                  <a:t>System is less constrained the </a:t>
                </a:r>
                <a:r>
                  <a:rPr lang="en-US" i="1" dirty="0"/>
                  <a:t>fewer </a:t>
                </a:r>
                <a:r>
                  <a:rPr lang="en-US" dirty="0"/>
                  <a:t>bits in </a:t>
                </a:r>
                <a:r>
                  <a:rPr lang="en-US" i="1" dirty="0"/>
                  <a:t>s0, s1 </a:t>
                </a:r>
                <a:r>
                  <a:rPr lang="en-US" dirty="0"/>
                  <a:t>are set to 1.</a:t>
                </a:r>
              </a:p>
              <a:p>
                <a:pPr lvl="1"/>
                <a:endParaRPr lang="en-US" dirty="0"/>
              </a:p>
              <a:p>
                <a:pPr lvl="1"/>
                <a:endParaRPr lang="en-US" dirty="0"/>
              </a:p>
              <a:p>
                <a:pPr lvl="1"/>
                <a:r>
                  <a:rPr lang="en-US" dirty="0"/>
                  <a:t>=&gt; Find models for </a:t>
                </a:r>
                <a:r>
                  <a:rPr lang="en-US" i="1" dirty="0"/>
                  <a:t>s0, s1 </a:t>
                </a:r>
                <a:r>
                  <a:rPr lang="en-US" dirty="0"/>
                  <a:t>with </a:t>
                </a:r>
                <a:r>
                  <a:rPr lang="en-US" i="1" dirty="0"/>
                  <a:t>fewest </a:t>
                </a:r>
                <a:r>
                  <a:rPr lang="en-US" dirty="0"/>
                  <a:t>bits set to 1</a:t>
                </a:r>
              </a:p>
              <a:p>
                <a:pPr lvl="1"/>
                <a:endParaRPr lang="en-US" dirty="0"/>
              </a:p>
              <a:p>
                <a:pPr marL="457200" lvl="1" indent="0">
                  <a:buNone/>
                </a:pPr>
                <a:endParaRPr lang="en-US" dirty="0"/>
              </a:p>
            </p:txBody>
          </p:sp>
        </mc:Choice>
        <mc:Fallback xmlns="">
          <p:sp>
            <p:nvSpPr>
              <p:cNvPr id="4" name="Content Placeholder 3">
                <a:extLst>
                  <a:ext uri="{FF2B5EF4-FFF2-40B4-BE49-F238E27FC236}">
                    <a16:creationId xmlns:a16="http://schemas.microsoft.com/office/drawing/2014/main" id="{1C8C3EDC-571B-209A-9D37-7EEC7D28DB82}"/>
                  </a:ext>
                </a:extLst>
              </p:cNvPr>
              <p:cNvSpPr>
                <a:spLocks noGrp="1" noRot="1" noChangeAspect="1" noMove="1" noResize="1" noEditPoints="1" noAdjustHandles="1" noChangeArrowheads="1" noChangeShapeType="1" noTextEdit="1"/>
              </p:cNvSpPr>
              <p:nvPr>
                <p:ph idx="1"/>
              </p:nvPr>
            </p:nvSpPr>
            <p:spPr>
              <a:blipFill>
                <a:blip r:embed="rId2"/>
                <a:stretch>
                  <a:fillRect l="-1217" t="-30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8EEC045-E7B5-EB23-F31D-F6ACAC1EC3BF}"/>
                  </a:ext>
                </a:extLst>
              </p:cNvPr>
              <p:cNvSpPr txBox="1"/>
              <p:nvPr/>
            </p:nvSpPr>
            <p:spPr>
              <a:xfrm>
                <a:off x="2778834" y="2454840"/>
                <a:ext cx="7847276"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𝑠</m:t>
                      </m:r>
                      <m:r>
                        <a:rPr lang="en-US" sz="2800" b="0" i="1" smtClean="0">
                          <a:latin typeface="Cambria Math" panose="02040503050406030204" pitchFamily="18" charset="0"/>
                        </a:rPr>
                        <m:t>0,</m:t>
                      </m:r>
                      <m:r>
                        <a:rPr lang="en-US" sz="2800" b="0" i="1" smtClean="0">
                          <a:latin typeface="Cambria Math" panose="02040503050406030204" pitchFamily="18" charset="0"/>
                        </a:rPr>
                        <m:t>𝑠</m:t>
                      </m:r>
                      <m:r>
                        <a:rPr lang="en-US" sz="2800" b="0" i="1" smtClean="0">
                          <a:latin typeface="Cambria Math" panose="02040503050406030204" pitchFamily="18" charset="0"/>
                        </a:rPr>
                        <m:t>1 ∀</m:t>
                      </m:r>
                      <m:r>
                        <a:rPr lang="en-US" sz="2800" b="0" i="1" smtClean="0">
                          <a:latin typeface="Cambria Math" panose="02040503050406030204" pitchFamily="18" charset="0"/>
                        </a:rPr>
                        <m:t>𝑠</m:t>
                      </m:r>
                      <m:r>
                        <a:rPr lang="en-US" sz="2800" b="0" i="1" smtClean="0">
                          <a:latin typeface="Cambria Math" panose="02040503050406030204" pitchFamily="18" charset="0"/>
                        </a:rPr>
                        <m:t>2 </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𝑖</m:t>
                          </m:r>
                        </m:sub>
                        <m:sup/>
                        <m:e>
                          <m:r>
                            <a:rPr lang="en-US" sz="2800" i="1">
                              <a:latin typeface="Cambria Math" panose="02040503050406030204" pitchFamily="18" charset="0"/>
                            </a:rPr>
                            <m:t>𝑠</m:t>
                          </m:r>
                          <m:r>
                            <a:rPr lang="en-US" sz="2800" i="1">
                              <a:latin typeface="Cambria Math" panose="02040503050406030204" pitchFamily="18" charset="0"/>
                            </a:rPr>
                            <m:t>2</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𝑖</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𝑖</m:t>
                                  </m:r>
                                </m:sub>
                              </m:sSub>
                            </m:e>
                          </m:d>
                          <m:r>
                            <a:rPr lang="en-US" sz="2800" i="1">
                              <a:latin typeface="Cambria Math" panose="02040503050406030204" pitchFamily="18" charset="0"/>
                            </a:rPr>
                            <m:t>=</m:t>
                          </m:r>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1∗</m:t>
                              </m:r>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2 &amp; </m:t>
                                  </m:r>
                                  <m:r>
                                    <a:rPr lang="en-US" sz="2800" i="1">
                                      <a:latin typeface="Cambria Math" panose="02040503050406030204" pitchFamily="18" charset="0"/>
                                    </a:rPr>
                                    <m:t>𝑠</m:t>
                                  </m:r>
                                  <m:r>
                                    <a:rPr lang="en-US" sz="2800" i="1">
                                      <a:latin typeface="Cambria Math" panose="02040503050406030204" pitchFamily="18" charset="0"/>
                                    </a:rPr>
                                    <m:t>0</m:t>
                                  </m:r>
                                </m:e>
                              </m:d>
                            </m:e>
                          </m:d>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𝑏</m:t>
                              </m:r>
                            </m:e>
                            <m:sub>
                              <m:r>
                                <a:rPr lang="en-US" sz="2800" i="1">
                                  <a:latin typeface="Cambria Math" panose="02040503050406030204" pitchFamily="18" charset="0"/>
                                </a:rPr>
                                <m:t>𝑖</m:t>
                              </m:r>
                            </m:sub>
                            <m:sup>
                              <m:r>
                                <a:rPr lang="en-US" sz="2800" i="1">
                                  <a:latin typeface="Cambria Math" panose="02040503050406030204" pitchFamily="18" charset="0"/>
                                </a:rPr>
                                <m:t>′</m:t>
                              </m:r>
                            </m:sup>
                          </m:sSubSup>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𝑏</m:t>
                              </m:r>
                            </m:e>
                            <m:sub>
                              <m:r>
                                <a:rPr lang="en-US" sz="2800" i="1">
                                  <a:latin typeface="Cambria Math" panose="02040503050406030204" pitchFamily="18" charset="0"/>
                                </a:rPr>
                                <m:t>𝑖</m:t>
                              </m:r>
                            </m:sub>
                            <m:sup>
                              <m:r>
                                <a:rPr lang="en-US" sz="2800" i="1">
                                  <a:latin typeface="Cambria Math" panose="02040503050406030204" pitchFamily="18" charset="0"/>
                                </a:rPr>
                                <m:t>′</m:t>
                              </m:r>
                            </m:sup>
                          </m:sSubSup>
                          <m:r>
                            <a:rPr lang="en-US" sz="2800" i="1">
                              <a:latin typeface="Cambria Math" panose="02040503050406030204" pitchFamily="18" charset="0"/>
                            </a:rPr>
                            <m:t>]</m:t>
                          </m:r>
                        </m:e>
                      </m:nary>
                    </m:oMath>
                  </m:oMathPara>
                </a14:m>
                <a:endParaRPr lang="en-US" dirty="0"/>
              </a:p>
            </p:txBody>
          </p:sp>
        </mc:Choice>
        <mc:Fallback xmlns="">
          <p:sp>
            <p:nvSpPr>
              <p:cNvPr id="3" name="TextBox 2">
                <a:extLst>
                  <a:ext uri="{FF2B5EF4-FFF2-40B4-BE49-F238E27FC236}">
                    <a16:creationId xmlns:a16="http://schemas.microsoft.com/office/drawing/2014/main" id="{F8EEC045-E7B5-EB23-F31D-F6ACAC1EC3BF}"/>
                  </a:ext>
                </a:extLst>
              </p:cNvPr>
              <p:cNvSpPr txBox="1">
                <a:spLocks noRot="1" noChangeAspect="1" noMove="1" noResize="1" noEditPoints="1" noAdjustHandles="1" noChangeArrowheads="1" noChangeShapeType="1" noTextEdit="1"/>
              </p:cNvSpPr>
              <p:nvPr/>
            </p:nvSpPr>
            <p:spPr>
              <a:xfrm>
                <a:off x="2778834" y="2454840"/>
                <a:ext cx="7847276" cy="104554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32290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a:t>
            </a:r>
          </a:p>
        </p:txBody>
      </p:sp>
      <p:sp>
        <p:nvSpPr>
          <p:cNvPr id="9" name="Content Placeholder 8">
            <a:extLst>
              <a:ext uri="{FF2B5EF4-FFF2-40B4-BE49-F238E27FC236}">
                <a16:creationId xmlns:a16="http://schemas.microsoft.com/office/drawing/2014/main" id="{650710B4-FBB5-1D00-7834-90AAEB737C46}"/>
              </a:ext>
            </a:extLst>
          </p:cNvPr>
          <p:cNvSpPr>
            <a:spLocks noGrp="1"/>
          </p:cNvSpPr>
          <p:nvPr>
            <p:ph idx="1"/>
          </p:nvPr>
        </p:nvSpPr>
        <p:spPr/>
        <p:txBody>
          <a:bodyPr/>
          <a:lstStyle/>
          <a:p>
            <a:r>
              <a:rPr lang="en-US" dirty="0"/>
              <a:t>tinkering with </a:t>
            </a:r>
            <a:r>
              <a:rPr lang="en-US" dirty="0" err="1"/>
              <a:t>sat.smt</a:t>
            </a:r>
            <a:r>
              <a:rPr lang="en-US" dirty="0"/>
              <a:t>=true</a:t>
            </a:r>
          </a:p>
        </p:txBody>
      </p:sp>
      <p:sp>
        <p:nvSpPr>
          <p:cNvPr id="4" name="Rectangle: Rounded Corners 3">
            <a:extLst>
              <a:ext uri="{FF2B5EF4-FFF2-40B4-BE49-F238E27FC236}">
                <a16:creationId xmlns:a16="http://schemas.microsoft.com/office/drawing/2014/main" id="{FFD8F641-7B21-9D2E-DE89-33C5348580FE}"/>
              </a:ext>
            </a:extLst>
          </p:cNvPr>
          <p:cNvSpPr/>
          <p:nvPr/>
        </p:nvSpPr>
        <p:spPr>
          <a:xfrm>
            <a:off x="3506771" y="3695307"/>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pic>
        <p:nvPicPr>
          <p:cNvPr id="8" name="Picture 7">
            <a:extLst>
              <a:ext uri="{FF2B5EF4-FFF2-40B4-BE49-F238E27FC236}">
                <a16:creationId xmlns:a16="http://schemas.microsoft.com/office/drawing/2014/main" id="{59A67A8E-C633-4BFC-5550-D84BCEE351A2}"/>
              </a:ext>
            </a:extLst>
          </p:cNvPr>
          <p:cNvPicPr>
            <a:picLocks noChangeAspect="1"/>
          </p:cNvPicPr>
          <p:nvPr/>
        </p:nvPicPr>
        <p:blipFill>
          <a:blip r:embed="rId2"/>
          <a:stretch>
            <a:fillRect/>
          </a:stretch>
        </p:blipFill>
        <p:spPr>
          <a:xfrm>
            <a:off x="969341" y="2535714"/>
            <a:ext cx="9558290" cy="3318426"/>
          </a:xfrm>
          <a:prstGeom prst="rect">
            <a:avLst/>
          </a:prstGeom>
        </p:spPr>
      </p:pic>
      <p:sp>
        <p:nvSpPr>
          <p:cNvPr id="10" name="Speech Bubble: Rectangle with Corners Rounded 9">
            <a:extLst>
              <a:ext uri="{FF2B5EF4-FFF2-40B4-BE49-F238E27FC236}">
                <a16:creationId xmlns:a16="http://schemas.microsoft.com/office/drawing/2014/main" id="{05912E39-536B-B555-5A83-478884220D19}"/>
              </a:ext>
            </a:extLst>
          </p:cNvPr>
          <p:cNvSpPr/>
          <p:nvPr/>
        </p:nvSpPr>
        <p:spPr>
          <a:xfrm>
            <a:off x="7261519" y="727010"/>
            <a:ext cx="1931786" cy="601792"/>
          </a:xfrm>
          <a:prstGeom prst="wedgeRoundRectCallout">
            <a:avLst>
              <a:gd name="adj1" fmla="val -277245"/>
              <a:gd name="adj2" fmla="val 4142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Uses incremental pre-processing</a:t>
            </a:r>
          </a:p>
        </p:txBody>
      </p:sp>
    </p:spTree>
    <p:extLst>
      <p:ext uri="{BB962C8B-B14F-4D97-AF65-F5344CB8AC3E}">
        <p14:creationId xmlns:p14="http://schemas.microsoft.com/office/powerpoint/2010/main" val="1975377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E20CDC-AF18-BCBF-BC21-F5DFA6E7EB11}"/>
              </a:ext>
            </a:extLst>
          </p:cNvPr>
          <p:cNvPicPr>
            <a:picLocks noChangeAspect="1"/>
          </p:cNvPicPr>
          <p:nvPr/>
        </p:nvPicPr>
        <p:blipFill>
          <a:blip r:embed="rId2"/>
          <a:stretch>
            <a:fillRect/>
          </a:stretch>
        </p:blipFill>
        <p:spPr>
          <a:xfrm>
            <a:off x="0" y="3839172"/>
            <a:ext cx="7767687" cy="3206380"/>
          </a:xfrm>
          <a:prstGeom prst="rect">
            <a:avLst/>
          </a:prstGeom>
        </p:spPr>
      </p:pic>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 digging into tactics </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pPr marL="0" indent="0">
              <a:buNone/>
            </a:pPr>
            <a:r>
              <a:rPr lang="en-US" dirty="0"/>
              <a:t> </a:t>
            </a:r>
          </a:p>
        </p:txBody>
      </p:sp>
      <p:pic>
        <p:nvPicPr>
          <p:cNvPr id="6" name="Picture 5">
            <a:extLst>
              <a:ext uri="{FF2B5EF4-FFF2-40B4-BE49-F238E27FC236}">
                <a16:creationId xmlns:a16="http://schemas.microsoft.com/office/drawing/2014/main" id="{DBCCEE1C-95F4-687E-9CF4-98771DB99D8A}"/>
              </a:ext>
            </a:extLst>
          </p:cNvPr>
          <p:cNvPicPr>
            <a:picLocks noChangeAspect="1"/>
          </p:cNvPicPr>
          <p:nvPr/>
        </p:nvPicPr>
        <p:blipFill>
          <a:blip r:embed="rId3"/>
          <a:stretch>
            <a:fillRect/>
          </a:stretch>
        </p:blipFill>
        <p:spPr>
          <a:xfrm>
            <a:off x="6208295" y="1626996"/>
            <a:ext cx="8087880" cy="486587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C990D0-2D4D-4BB1-8F6E-CF624D679095}"/>
                  </a:ext>
                </a:extLst>
              </p:cNvPr>
              <p:cNvSpPr txBox="1"/>
              <p:nvPr/>
            </p:nvSpPr>
            <p:spPr>
              <a:xfrm>
                <a:off x="971581" y="2651474"/>
                <a:ext cx="5012125"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2 . </m:t>
                    </m:r>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latin typeface="Cambria Math" panose="02040503050406030204" pitchFamily="18" charset="0"/>
                              </a:rPr>
                              <m:t>~</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2 </m:t>
                                </m:r>
                              </m:e>
                            </m:d>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0</m:t>
                            </m:r>
                          </m:e>
                        </m:d>
                        <m:r>
                          <a:rPr lang="en-US" b="0" i="1" smtClean="0">
                            <a:latin typeface="Cambria Math" panose="02040503050406030204" pitchFamily="18" charset="0"/>
                          </a:rPr>
                          <m:t>)</m:t>
                        </m:r>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p:txBody>
          </p:sp>
        </mc:Choice>
        <mc:Fallback xmlns="">
          <p:sp>
            <p:nvSpPr>
              <p:cNvPr id="8" name="TextBox 7">
                <a:extLst>
                  <a:ext uri="{FF2B5EF4-FFF2-40B4-BE49-F238E27FC236}">
                    <a16:creationId xmlns:a16="http://schemas.microsoft.com/office/drawing/2014/main" id="{3DC990D0-2D4D-4BB1-8F6E-CF624D679095}"/>
                  </a:ext>
                </a:extLst>
              </p:cNvPr>
              <p:cNvSpPr txBox="1">
                <a:spLocks noRot="1" noChangeAspect="1" noMove="1" noResize="1" noEditPoints="1" noAdjustHandles="1" noChangeArrowheads="1" noChangeShapeType="1" noTextEdit="1"/>
              </p:cNvSpPr>
              <p:nvPr/>
            </p:nvSpPr>
            <p:spPr>
              <a:xfrm>
                <a:off x="971581" y="2651474"/>
                <a:ext cx="5012125" cy="369332"/>
              </a:xfrm>
              <a:prstGeom prst="rect">
                <a:avLst/>
              </a:prstGeom>
              <a:blipFill>
                <a:blip r:embed="rId4"/>
                <a:stretch>
                  <a:fillRect b="-11475"/>
                </a:stretch>
              </a:blipFill>
            </p:spPr>
            <p:txBody>
              <a:bodyPr/>
              <a:lstStyle/>
              <a:p>
                <a:r>
                  <a:rPr lang="en-US">
                    <a:noFill/>
                  </a:rPr>
                  <a:t> </a:t>
                </a:r>
              </a:p>
            </p:txBody>
          </p:sp>
        </mc:Fallback>
      </mc:AlternateContent>
      <p:sp>
        <p:nvSpPr>
          <p:cNvPr id="9" name="Speech Bubble: Rectangle with Corners Rounded 8">
            <a:extLst>
              <a:ext uri="{FF2B5EF4-FFF2-40B4-BE49-F238E27FC236}">
                <a16:creationId xmlns:a16="http://schemas.microsoft.com/office/drawing/2014/main" id="{9E5AEECA-1A2F-7A15-8CE2-3FF750AC646F}"/>
              </a:ext>
            </a:extLst>
          </p:cNvPr>
          <p:cNvSpPr/>
          <p:nvPr/>
        </p:nvSpPr>
        <p:spPr>
          <a:xfrm>
            <a:off x="4297289" y="3536299"/>
            <a:ext cx="1931786" cy="601792"/>
          </a:xfrm>
          <a:prstGeom prst="wedgeRoundRectCallout">
            <a:avLst>
              <a:gd name="adj1" fmla="val -43501"/>
              <a:gd name="adj2" fmla="val -1418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~s0 occurs in single position</a:t>
            </a:r>
          </a:p>
        </p:txBody>
      </p:sp>
      <p:sp>
        <p:nvSpPr>
          <p:cNvPr id="11" name="Speech Bubble: Rectangle with Corners Rounded 10">
            <a:extLst>
              <a:ext uri="{FF2B5EF4-FFF2-40B4-BE49-F238E27FC236}">
                <a16:creationId xmlns:a16="http://schemas.microsoft.com/office/drawing/2014/main" id="{0F172087-FC41-62A6-9349-7891B6D7EF5E}"/>
              </a:ext>
            </a:extLst>
          </p:cNvPr>
          <p:cNvSpPr/>
          <p:nvPr/>
        </p:nvSpPr>
        <p:spPr>
          <a:xfrm>
            <a:off x="4297289" y="4138091"/>
            <a:ext cx="1931786" cy="601792"/>
          </a:xfrm>
          <a:prstGeom prst="wedgeRoundRectCallout">
            <a:avLst>
              <a:gd name="adj1" fmla="val 55072"/>
              <a:gd name="adj2" fmla="val 1792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by fresh variable</a:t>
            </a:r>
          </a:p>
        </p:txBody>
      </p:sp>
      <p:sp>
        <p:nvSpPr>
          <p:cNvPr id="14" name="Speech Bubble: Rectangle with Corners Rounded 13">
            <a:extLst>
              <a:ext uri="{FF2B5EF4-FFF2-40B4-BE49-F238E27FC236}">
                <a16:creationId xmlns:a16="http://schemas.microsoft.com/office/drawing/2014/main" id="{1941BA41-E23E-80E2-4A48-E2E27831F20A}"/>
              </a:ext>
            </a:extLst>
          </p:cNvPr>
          <p:cNvSpPr/>
          <p:nvPr/>
        </p:nvSpPr>
        <p:spPr>
          <a:xfrm>
            <a:off x="4297289" y="4138091"/>
            <a:ext cx="1931786" cy="601792"/>
          </a:xfrm>
          <a:prstGeom prst="wedgeRoundRectCallout">
            <a:avLst>
              <a:gd name="adj1" fmla="val -115234"/>
              <a:gd name="adj2" fmla="val 837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Replaced by fresh variable</a:t>
            </a:r>
          </a:p>
        </p:txBody>
      </p:sp>
      <p:pic>
        <p:nvPicPr>
          <p:cNvPr id="16" name="Picture 15">
            <a:extLst>
              <a:ext uri="{FF2B5EF4-FFF2-40B4-BE49-F238E27FC236}">
                <a16:creationId xmlns:a16="http://schemas.microsoft.com/office/drawing/2014/main" id="{65BFC76A-3A93-8662-29D5-FFD0C4B14322}"/>
              </a:ext>
            </a:extLst>
          </p:cNvPr>
          <p:cNvPicPr>
            <a:picLocks noChangeAspect="1"/>
          </p:cNvPicPr>
          <p:nvPr/>
        </p:nvPicPr>
        <p:blipFill rotWithShape="1">
          <a:blip r:embed="rId5"/>
          <a:srcRect t="6502" b="17593"/>
          <a:stretch/>
        </p:blipFill>
        <p:spPr>
          <a:xfrm>
            <a:off x="657503" y="1833108"/>
            <a:ext cx="4389196" cy="302874"/>
          </a:xfrm>
          <a:prstGeom prst="rect">
            <a:avLst/>
          </a:prstGeom>
        </p:spPr>
      </p:pic>
    </p:spTree>
    <p:extLst>
      <p:ext uri="{BB962C8B-B14F-4D97-AF65-F5344CB8AC3E}">
        <p14:creationId xmlns:p14="http://schemas.microsoft.com/office/powerpoint/2010/main" val="524535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After ~s0 was replaced by fresh variable k!0</a:t>
            </a:r>
          </a:p>
          <a:p>
            <a:pPr lvl="1"/>
            <a:r>
              <a:rPr lang="en-US" dirty="0"/>
              <a:t>Bits in k!0 are opposite polarity of s0</a:t>
            </a:r>
          </a:p>
          <a:p>
            <a:pPr lvl="1"/>
            <a:endParaRPr lang="en-US" dirty="0"/>
          </a:p>
          <a:p>
            <a:r>
              <a:rPr lang="en-US" dirty="0"/>
              <a:t>Branch ordering based on setting bits in inputs to 0 is broken!</a:t>
            </a:r>
          </a:p>
        </p:txBody>
      </p:sp>
      <p:pic>
        <p:nvPicPr>
          <p:cNvPr id="6" name="Picture 5">
            <a:extLst>
              <a:ext uri="{FF2B5EF4-FFF2-40B4-BE49-F238E27FC236}">
                <a16:creationId xmlns:a16="http://schemas.microsoft.com/office/drawing/2014/main" id="{2AD9CC22-66B5-FD45-3B18-FDB02E999298}"/>
              </a:ext>
            </a:extLst>
          </p:cNvPr>
          <p:cNvPicPr>
            <a:picLocks noChangeAspect="1"/>
          </p:cNvPicPr>
          <p:nvPr/>
        </p:nvPicPr>
        <p:blipFill>
          <a:blip r:embed="rId2"/>
          <a:stretch>
            <a:fillRect/>
          </a:stretch>
        </p:blipFill>
        <p:spPr>
          <a:xfrm>
            <a:off x="1833763" y="3829519"/>
            <a:ext cx="7194705" cy="1825323"/>
          </a:xfrm>
          <a:prstGeom prst="rect">
            <a:avLst/>
          </a:prstGeom>
        </p:spPr>
      </p:pic>
      <p:pic>
        <p:nvPicPr>
          <p:cNvPr id="8" name="Picture 7" descr="Red heart with a band-aid on it">
            <a:extLst>
              <a:ext uri="{FF2B5EF4-FFF2-40B4-BE49-F238E27FC236}">
                <a16:creationId xmlns:a16="http://schemas.microsoft.com/office/drawing/2014/main" id="{07E4056B-2A75-3B5A-D8D4-BDDEECD0733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48877" y="2449763"/>
            <a:ext cx="2706992" cy="4211053"/>
          </a:xfrm>
          <a:prstGeom prst="rect">
            <a:avLst/>
          </a:prstGeom>
        </p:spPr>
      </p:pic>
    </p:spTree>
    <p:extLst>
      <p:ext uri="{BB962C8B-B14F-4D97-AF65-F5344CB8AC3E}">
        <p14:creationId xmlns:p14="http://schemas.microsoft.com/office/powerpoint/2010/main" val="2505958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A </a:t>
            </a:r>
            <a:r>
              <a:rPr lang="en-US"/>
              <a:t>custom MBQI </a:t>
            </a:r>
            <a:r>
              <a:rPr lang="en-US" dirty="0"/>
              <a:t>with optimization</a:t>
            </a:r>
          </a:p>
        </p:txBody>
      </p:sp>
      <p:pic>
        <p:nvPicPr>
          <p:cNvPr id="7" name="Picture 6">
            <a:extLst>
              <a:ext uri="{FF2B5EF4-FFF2-40B4-BE49-F238E27FC236}">
                <a16:creationId xmlns:a16="http://schemas.microsoft.com/office/drawing/2014/main" id="{97DA3F32-26D8-3D2A-7464-D2A7999F5F01}"/>
              </a:ext>
            </a:extLst>
          </p:cNvPr>
          <p:cNvPicPr>
            <a:picLocks noChangeAspect="1"/>
          </p:cNvPicPr>
          <p:nvPr/>
        </p:nvPicPr>
        <p:blipFill>
          <a:blip r:embed="rId2"/>
          <a:stretch>
            <a:fillRect/>
          </a:stretch>
        </p:blipFill>
        <p:spPr>
          <a:xfrm>
            <a:off x="242709" y="2370635"/>
            <a:ext cx="5357071" cy="3396656"/>
          </a:xfrm>
          <a:prstGeom prst="rect">
            <a:avLst/>
          </a:prstGeom>
        </p:spPr>
      </p:pic>
      <p:sp>
        <p:nvSpPr>
          <p:cNvPr id="10" name="TextBox 9">
            <a:extLst>
              <a:ext uri="{FF2B5EF4-FFF2-40B4-BE49-F238E27FC236}">
                <a16:creationId xmlns:a16="http://schemas.microsoft.com/office/drawing/2014/main" id="{F64DFF15-DC0F-5D96-5EF8-5DE2488F4536}"/>
              </a:ext>
            </a:extLst>
          </p:cNvPr>
          <p:cNvSpPr txBox="1"/>
          <p:nvPr/>
        </p:nvSpPr>
        <p:spPr>
          <a:xfrm>
            <a:off x="4304608" y="6132797"/>
            <a:ext cx="7739811" cy="646331"/>
          </a:xfrm>
          <a:prstGeom prst="rect">
            <a:avLst/>
          </a:prstGeom>
          <a:noFill/>
        </p:spPr>
        <p:txBody>
          <a:bodyPr wrap="none" rtlCol="0">
            <a:spAutoFit/>
          </a:bodyPr>
          <a:lstStyle/>
          <a:p>
            <a:r>
              <a:rPr lang="en-US" dirty="0">
                <a:hlinkClick r:id="rId3"/>
              </a:rPr>
              <a:t>https://Microsoft.github.io/z3guide/programming/Example%20Programs/MBQI</a:t>
            </a:r>
            <a:r>
              <a:rPr lang="en-US" dirty="0"/>
              <a:t> </a:t>
            </a:r>
          </a:p>
          <a:p>
            <a:r>
              <a:rPr lang="en-US" dirty="0"/>
              <a:t>Solves problem very quickly, no dependency on variable phases</a:t>
            </a:r>
          </a:p>
        </p:txBody>
      </p:sp>
      <p:pic>
        <p:nvPicPr>
          <p:cNvPr id="4" name="Picture 3">
            <a:extLst>
              <a:ext uri="{FF2B5EF4-FFF2-40B4-BE49-F238E27FC236}">
                <a16:creationId xmlns:a16="http://schemas.microsoft.com/office/drawing/2014/main" id="{0133EA94-9141-B52B-B445-9332349F8C4E}"/>
              </a:ext>
            </a:extLst>
          </p:cNvPr>
          <p:cNvPicPr>
            <a:picLocks noChangeAspect="1"/>
          </p:cNvPicPr>
          <p:nvPr/>
        </p:nvPicPr>
        <p:blipFill>
          <a:blip r:embed="rId4"/>
          <a:stretch>
            <a:fillRect/>
          </a:stretch>
        </p:blipFill>
        <p:spPr>
          <a:xfrm>
            <a:off x="4839418" y="1181675"/>
            <a:ext cx="7205001" cy="4991996"/>
          </a:xfrm>
          <a:prstGeom prst="rect">
            <a:avLst/>
          </a:prstGeom>
        </p:spPr>
      </p:pic>
    </p:spTree>
    <p:extLst>
      <p:ext uri="{BB962C8B-B14F-4D97-AF65-F5344CB8AC3E}">
        <p14:creationId xmlns:p14="http://schemas.microsoft.com/office/powerpoint/2010/main" val="2930913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11E1-369D-BDAC-AC39-2E2703678AB6}"/>
              </a:ext>
            </a:extLst>
          </p:cNvPr>
          <p:cNvSpPr>
            <a:spLocks noGrp="1"/>
          </p:cNvSpPr>
          <p:nvPr>
            <p:ph type="title"/>
          </p:nvPr>
        </p:nvSpPr>
        <p:spPr/>
        <p:txBody>
          <a:bodyPr/>
          <a:lstStyle/>
          <a:p>
            <a:r>
              <a:rPr lang="en-US" dirty="0"/>
              <a:t>Retrieving information - recap</a:t>
            </a:r>
          </a:p>
        </p:txBody>
      </p:sp>
      <p:sp>
        <p:nvSpPr>
          <p:cNvPr id="3" name="Content Placeholder 2">
            <a:extLst>
              <a:ext uri="{FF2B5EF4-FFF2-40B4-BE49-F238E27FC236}">
                <a16:creationId xmlns:a16="http://schemas.microsoft.com/office/drawing/2014/main" id="{DF1AC88C-867F-2EF5-7C51-A3D8EA6EA911}"/>
              </a:ext>
            </a:extLst>
          </p:cNvPr>
          <p:cNvSpPr>
            <a:spLocks noGrp="1"/>
          </p:cNvSpPr>
          <p:nvPr>
            <p:ph idx="1"/>
          </p:nvPr>
        </p:nvSpPr>
        <p:spPr/>
        <p:txBody>
          <a:bodyPr>
            <a:normAutofit lnSpcReduction="10000"/>
          </a:bodyPr>
          <a:lstStyle/>
          <a:p>
            <a:r>
              <a:rPr lang="en-US" dirty="0"/>
              <a:t>Verbose mode</a:t>
            </a:r>
          </a:p>
          <a:p>
            <a:r>
              <a:rPr lang="en-US" dirty="0"/>
              <a:t>Statistics</a:t>
            </a:r>
          </a:p>
          <a:p>
            <a:r>
              <a:rPr lang="en-US" dirty="0"/>
              <a:t>Inspect result from pre-solve (apply simplify)</a:t>
            </a:r>
          </a:p>
          <a:p>
            <a:r>
              <a:rPr lang="en-US" dirty="0"/>
              <a:t>Instrument Clause Traces</a:t>
            </a:r>
          </a:p>
          <a:p>
            <a:endParaRPr lang="en-US" dirty="0"/>
          </a:p>
          <a:p>
            <a:r>
              <a:rPr lang="en-US" dirty="0"/>
              <a:t>Shape hypotheses, revisit them</a:t>
            </a:r>
          </a:p>
          <a:p>
            <a:endParaRPr lang="en-US" dirty="0"/>
          </a:p>
          <a:p>
            <a:r>
              <a:rPr lang="en-US" dirty="0"/>
              <a:t>Debug traces</a:t>
            </a:r>
          </a:p>
          <a:p>
            <a:r>
              <a:rPr lang="en-US" dirty="0"/>
              <a:t>Clause traces again</a:t>
            </a:r>
          </a:p>
          <a:p>
            <a:endParaRPr lang="en-US" dirty="0"/>
          </a:p>
          <a:p>
            <a:endParaRPr lang="en-US" dirty="0"/>
          </a:p>
        </p:txBody>
      </p:sp>
    </p:spTree>
    <p:extLst>
      <p:ext uri="{BB962C8B-B14F-4D97-AF65-F5344CB8AC3E}">
        <p14:creationId xmlns:p14="http://schemas.microsoft.com/office/powerpoint/2010/main" val="1266616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generic rules</a:t>
            </a:r>
          </a:p>
        </p:txBody>
      </p:sp>
      <p:sp>
        <p:nvSpPr>
          <p:cNvPr id="5" name="TextBox 4">
            <a:extLst>
              <a:ext uri="{FF2B5EF4-FFF2-40B4-BE49-F238E27FC236}">
                <a16:creationId xmlns:a16="http://schemas.microsoft.com/office/drawing/2014/main" id="{189B8527-86DE-56E6-9638-2CB773994399}"/>
              </a:ext>
            </a:extLst>
          </p:cNvPr>
          <p:cNvSpPr txBox="1"/>
          <p:nvPr/>
        </p:nvSpPr>
        <p:spPr>
          <a:xfrm>
            <a:off x="838200" y="1813119"/>
            <a:ext cx="3056907" cy="369332"/>
          </a:xfrm>
          <a:prstGeom prst="rect">
            <a:avLst/>
          </a:prstGeom>
          <a:noFill/>
          <a:ln>
            <a:solidFill>
              <a:schemeClr val="tx1"/>
            </a:solidFill>
          </a:ln>
        </p:spPr>
        <p:txBody>
          <a:bodyPr wrap="square">
            <a:spAutoFit/>
          </a:bodyPr>
          <a:lstStyle/>
          <a:p>
            <a:pPr marL="0" indent="0">
              <a:buNone/>
            </a:pPr>
            <a:r>
              <a:rPr lang="en-US" dirty="0"/>
              <a:t>Introducing </a:t>
            </a:r>
            <a:r>
              <a:rPr lang="en-US" i="1" dirty="0"/>
              <a:t>helpful </a:t>
            </a:r>
            <a:r>
              <a:rPr lang="en-US" dirty="0"/>
              <a:t>predicates</a:t>
            </a:r>
          </a:p>
        </p:txBody>
      </p:sp>
      <p:sp>
        <p:nvSpPr>
          <p:cNvPr id="4" name="TextBox 3">
            <a:extLst>
              <a:ext uri="{FF2B5EF4-FFF2-40B4-BE49-F238E27FC236}">
                <a16:creationId xmlns:a16="http://schemas.microsoft.com/office/drawing/2014/main" id="{0959800E-12C2-37F7-CD61-2BB7D1DF184E}"/>
              </a:ext>
            </a:extLst>
          </p:cNvPr>
          <p:cNvSpPr txBox="1"/>
          <p:nvPr/>
        </p:nvSpPr>
        <p:spPr>
          <a:xfrm>
            <a:off x="838200" y="2786678"/>
            <a:ext cx="7783286" cy="369332"/>
          </a:xfrm>
          <a:prstGeom prst="rect">
            <a:avLst/>
          </a:prstGeom>
          <a:noFill/>
          <a:ln>
            <a:solidFill>
              <a:schemeClr val="tx1"/>
            </a:solidFill>
          </a:ln>
        </p:spPr>
        <p:txBody>
          <a:bodyPr wrap="square">
            <a:spAutoFit/>
          </a:bodyPr>
          <a:lstStyle/>
          <a:p>
            <a:pPr marL="0" indent="0">
              <a:buNone/>
            </a:pPr>
            <a:r>
              <a:rPr lang="en-US" dirty="0"/>
              <a:t>Use succinct encodings when available, if not use quantifiers or Custom Theories</a:t>
            </a:r>
          </a:p>
        </p:txBody>
      </p:sp>
      <p:sp>
        <p:nvSpPr>
          <p:cNvPr id="6" name="TextBox 5">
            <a:extLst>
              <a:ext uri="{FF2B5EF4-FFF2-40B4-BE49-F238E27FC236}">
                <a16:creationId xmlns:a16="http://schemas.microsoft.com/office/drawing/2014/main" id="{CE399D65-8CC7-CF57-8CFA-E0705712573F}"/>
              </a:ext>
            </a:extLst>
          </p:cNvPr>
          <p:cNvSpPr txBox="1"/>
          <p:nvPr/>
        </p:nvSpPr>
        <p:spPr>
          <a:xfrm>
            <a:off x="838200" y="3722002"/>
            <a:ext cx="3496293" cy="369332"/>
          </a:xfrm>
          <a:prstGeom prst="rect">
            <a:avLst/>
          </a:prstGeom>
          <a:noFill/>
          <a:ln>
            <a:solidFill>
              <a:schemeClr val="tx1"/>
            </a:solidFill>
          </a:ln>
        </p:spPr>
        <p:txBody>
          <a:bodyPr wrap="square">
            <a:spAutoFit/>
          </a:bodyPr>
          <a:lstStyle/>
          <a:p>
            <a:pPr marL="0" indent="0">
              <a:buNone/>
            </a:pPr>
            <a:r>
              <a:rPr lang="en-US" dirty="0"/>
              <a:t>Break symmetries in encodings</a:t>
            </a:r>
          </a:p>
        </p:txBody>
      </p:sp>
      <p:sp>
        <p:nvSpPr>
          <p:cNvPr id="7" name="TextBox 6">
            <a:extLst>
              <a:ext uri="{FF2B5EF4-FFF2-40B4-BE49-F238E27FC236}">
                <a16:creationId xmlns:a16="http://schemas.microsoft.com/office/drawing/2014/main" id="{8908EE44-2198-4631-D786-3489CC460A81}"/>
              </a:ext>
            </a:extLst>
          </p:cNvPr>
          <p:cNvSpPr txBox="1"/>
          <p:nvPr/>
        </p:nvSpPr>
        <p:spPr>
          <a:xfrm>
            <a:off x="838200" y="4768429"/>
            <a:ext cx="4984102" cy="369332"/>
          </a:xfrm>
          <a:prstGeom prst="rect">
            <a:avLst/>
          </a:prstGeom>
          <a:noFill/>
          <a:ln>
            <a:solidFill>
              <a:schemeClr val="tx1"/>
            </a:solidFill>
          </a:ln>
        </p:spPr>
        <p:txBody>
          <a:bodyPr wrap="square">
            <a:spAutoFit/>
          </a:bodyPr>
          <a:lstStyle/>
          <a:p>
            <a:pPr marL="0" indent="0">
              <a:buNone/>
            </a:pPr>
            <a:r>
              <a:rPr lang="en-US" dirty="0"/>
              <a:t>Heed the cost of impure and mixed theories</a:t>
            </a:r>
          </a:p>
        </p:txBody>
      </p:sp>
      <p:sp>
        <p:nvSpPr>
          <p:cNvPr id="10" name="Content Placeholder 9">
            <a:extLst>
              <a:ext uri="{FF2B5EF4-FFF2-40B4-BE49-F238E27FC236}">
                <a16:creationId xmlns:a16="http://schemas.microsoft.com/office/drawing/2014/main" id="{48C28D8E-F2EB-9F7D-77F5-BA5E53848DB7}"/>
              </a:ext>
            </a:extLst>
          </p:cNvPr>
          <p:cNvSpPr>
            <a:spLocks noGrp="1"/>
          </p:cNvSpPr>
          <p:nvPr>
            <p:ph idx="1"/>
          </p:nvPr>
        </p:nvSpPr>
        <p:spPr>
          <a:xfrm>
            <a:off x="838200" y="2194957"/>
            <a:ext cx="10515600" cy="4351338"/>
          </a:xfrm>
        </p:spPr>
        <p:txBody>
          <a:bodyPr/>
          <a:lstStyle/>
          <a:p>
            <a:r>
              <a:rPr lang="en-US" dirty="0"/>
              <a:t>Can a model capture the likes of Ackermann reductions, cuts?</a:t>
            </a:r>
          </a:p>
          <a:p>
            <a:endParaRPr lang="en-US" dirty="0"/>
          </a:p>
          <a:p>
            <a:r>
              <a:rPr lang="en-US" dirty="0"/>
              <a:t>Watch out for </a:t>
            </a:r>
            <a:r>
              <a:rPr lang="en-US" i="1" dirty="0"/>
              <a:t>N x M </a:t>
            </a:r>
            <a:r>
              <a:rPr lang="en-US" dirty="0"/>
              <a:t>overhead. Can you use functions?</a:t>
            </a:r>
          </a:p>
          <a:p>
            <a:endParaRPr lang="en-US" dirty="0"/>
          </a:p>
          <a:p>
            <a:r>
              <a:rPr lang="en-US" dirty="0"/>
              <a:t>CDCL(T) is just horrible at problems with symmetries. </a:t>
            </a:r>
          </a:p>
          <a:p>
            <a:endParaRPr lang="en-US" dirty="0"/>
          </a:p>
          <a:p>
            <a:r>
              <a:rPr lang="en-US" dirty="0"/>
              <a:t>More theories isn’t better. Common trap is mixing bit-vectors with </a:t>
            </a:r>
            <a:r>
              <a:rPr lang="en-US" dirty="0" err="1"/>
              <a:t>ints</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912083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The power of SAT solvers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lnSpcReduction="10000"/>
          </a:bodyPr>
          <a:lstStyle/>
          <a:p>
            <a:pPr marL="0" indent="0">
              <a:buNone/>
            </a:pPr>
            <a:endParaRPr lang="en-US" dirty="0">
              <a:solidFill>
                <a:srgbClr val="000000"/>
              </a:solidFill>
              <a:latin typeface="Cambria" panose="02040503050406030204" pitchFamily="18" charset="0"/>
            </a:endParaRPr>
          </a:p>
          <a:p>
            <a:r>
              <a:rPr lang="en-US" b="0" i="0" dirty="0">
                <a:solidFill>
                  <a:srgbClr val="000000"/>
                </a:solidFill>
                <a:effectLst/>
                <a:latin typeface="Cambria" panose="02040503050406030204" pitchFamily="18" charset="0"/>
              </a:rPr>
              <a:t>Z3 is more stable for unsatisfiable problems than satisfiable problems.</a:t>
            </a:r>
          </a:p>
          <a:p>
            <a:pPr lvl="1"/>
            <a:endParaRPr lang="en-US" dirty="0">
              <a:solidFill>
                <a:srgbClr val="000000"/>
              </a:solidFill>
              <a:latin typeface="Cambria" panose="02040503050406030204" pitchFamily="18" charset="0"/>
            </a:endParaRPr>
          </a:p>
          <a:p>
            <a:pPr lvl="2"/>
            <a:r>
              <a:rPr lang="en-US" dirty="0">
                <a:solidFill>
                  <a:srgbClr val="000000"/>
                </a:solidFill>
                <a:latin typeface="Cambria" panose="02040503050406030204" pitchFamily="18" charset="0"/>
              </a:rPr>
              <a:t>Partial control by using knobs such as </a:t>
            </a:r>
            <a:r>
              <a:rPr lang="en-US" b="0" i="0" dirty="0" err="1">
                <a:solidFill>
                  <a:srgbClr val="000000"/>
                </a:solidFill>
                <a:effectLst/>
                <a:latin typeface="Consolas" panose="020B0609020204030204" pitchFamily="49" charset="0"/>
              </a:rPr>
              <a:t>smt.phase_caching_on</a:t>
            </a:r>
            <a:r>
              <a:rPr lang="en-US" b="0" i="0" dirty="0">
                <a:solidFill>
                  <a:srgbClr val="000000"/>
                </a:solidFill>
                <a:effectLst/>
                <a:latin typeface="Consolas" panose="020B0609020204030204" pitchFamily="49" charset="0"/>
              </a:rPr>
              <a:t>=80000, </a:t>
            </a:r>
            <a:r>
              <a:rPr lang="en-US" b="0" i="0" dirty="0" err="1">
                <a:solidFill>
                  <a:srgbClr val="000000"/>
                </a:solidFill>
                <a:effectLst/>
                <a:latin typeface="Consolas" panose="020B0609020204030204" pitchFamily="49" charset="0"/>
              </a:rPr>
              <a:t>sat.threads</a:t>
            </a:r>
            <a:r>
              <a:rPr lang="en-US" b="0" i="0" dirty="0">
                <a:solidFill>
                  <a:srgbClr val="000000"/>
                </a:solidFill>
                <a:effectLst/>
                <a:latin typeface="Consolas" panose="020B0609020204030204" pitchFamily="49" charset="0"/>
              </a:rPr>
              <a:t>=4</a:t>
            </a:r>
          </a:p>
          <a:p>
            <a:pPr lvl="2"/>
            <a:endParaRPr lang="en-US" dirty="0">
              <a:solidFill>
                <a:srgbClr val="000000"/>
              </a:solidFill>
              <a:latin typeface="Consolas" panose="020B0609020204030204" pitchFamily="49" charset="0"/>
            </a:endParaRPr>
          </a:p>
          <a:p>
            <a:r>
              <a:rPr lang="en-US" b="0" i="0" dirty="0">
                <a:solidFill>
                  <a:srgbClr val="000000"/>
                </a:solidFill>
                <a:effectLst/>
                <a:latin typeface="Cambria" panose="02040503050406030204" pitchFamily="18" charset="0"/>
              </a:rPr>
              <a:t>CDCL is horrible at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reasoning. By nature, CDCL SAT searches for regular resolution proofs.</a:t>
            </a:r>
          </a:p>
          <a:p>
            <a:pPr lvl="1"/>
            <a:endParaRPr lang="en-US" dirty="0">
              <a:solidFill>
                <a:srgbClr val="000000"/>
              </a:solidFill>
              <a:latin typeface="Cambria" panose="02040503050406030204" pitchFamily="18" charset="0"/>
            </a:endParaRPr>
          </a:p>
          <a:p>
            <a:pPr lvl="2"/>
            <a:r>
              <a:rPr lang="en-US" b="0" i="0" dirty="0">
                <a:solidFill>
                  <a:srgbClr val="000000"/>
                </a:solidFill>
                <a:effectLst/>
                <a:latin typeface="Cambria" panose="02040503050406030204" pitchFamily="18" charset="0"/>
              </a:rPr>
              <a:t>There are no existing knobs to make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work, but a </a:t>
            </a:r>
            <a:r>
              <a:rPr lang="en-US" b="0" i="0" dirty="0" err="1">
                <a:solidFill>
                  <a:srgbClr val="000000"/>
                </a:solidFill>
                <a:effectLst/>
                <a:latin typeface="Cambria" panose="02040503050406030204" pitchFamily="18" charset="0"/>
              </a:rPr>
              <a:t>CryptoMiniSAT</a:t>
            </a:r>
            <a:r>
              <a:rPr lang="en-US" b="0" i="0" dirty="0">
                <a:solidFill>
                  <a:srgbClr val="000000"/>
                </a:solidFill>
                <a:effectLst/>
                <a:latin typeface="Cambria" panose="02040503050406030204" pitchFamily="18" charset="0"/>
              </a:rPr>
              <a:t> T-solver in the works.</a:t>
            </a: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174740"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SAT is a solved problem, right?</a:t>
            </a:r>
            <a:endParaRPr lang="en-US" dirty="0"/>
          </a:p>
        </p:txBody>
      </p:sp>
    </p:spTree>
    <p:extLst>
      <p:ext uri="{BB962C8B-B14F-4D97-AF65-F5344CB8AC3E}">
        <p14:creationId xmlns:p14="http://schemas.microsoft.com/office/powerpoint/2010/main" val="350657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CDCL(EUF)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The CDCL core has no E-node overhead, learns strong lemmas</a:t>
            </a: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The CDCL core does not scale with encodings that grow by cross-products</a:t>
            </a: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can produce significant speedups</a:t>
            </a:r>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is not practical for large formulas</a:t>
            </a:r>
            <a:endParaRPr lang="en-US" dirty="0"/>
          </a:p>
        </p:txBody>
      </p:sp>
    </p:spTree>
    <p:extLst>
      <p:ext uri="{BB962C8B-B14F-4D97-AF65-F5344CB8AC3E}">
        <p14:creationId xmlns:p14="http://schemas.microsoft.com/office/powerpoint/2010/main" val="13307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Z3 does not use cores unless you ask it to</a:t>
            </a:r>
          </a:p>
          <a:p>
            <a:r>
              <a:rPr lang="en-US" dirty="0">
                <a:solidFill>
                  <a:srgbClr val="000000"/>
                </a:solidFill>
                <a:latin typeface="Cambria" panose="02040503050406030204" pitchFamily="18" charset="0"/>
              </a:rPr>
              <a:t>You can parallelize z3 in several ways</a:t>
            </a:r>
          </a:p>
          <a:p>
            <a:pPr lvl="1"/>
            <a:r>
              <a:rPr lang="en-US" dirty="0" err="1">
                <a:solidFill>
                  <a:srgbClr val="000000"/>
                </a:solidFill>
                <a:latin typeface="Cambria" panose="02040503050406030204" pitchFamily="18" charset="0"/>
              </a:rPr>
              <a:t>p</a:t>
            </a:r>
            <a:r>
              <a:rPr lang="en-US" b="0" i="0" dirty="0" err="1">
                <a:solidFill>
                  <a:srgbClr val="000000"/>
                </a:solidFill>
                <a:effectLst/>
                <a:latin typeface="Cambria" panose="02040503050406030204" pitchFamily="18" charset="0"/>
              </a:rPr>
              <a:t>arallel.enable</a:t>
            </a:r>
            <a:r>
              <a:rPr lang="en-US" dirty="0">
                <a:solidFill>
                  <a:srgbClr val="000000"/>
                </a:solidFill>
                <a:latin typeface="Cambria" panose="02040503050406030204" pitchFamily="18" charset="0"/>
              </a:rPr>
              <a:t>=true  (cube and conquer)</a:t>
            </a:r>
          </a:p>
          <a:p>
            <a:pPr lvl="2"/>
            <a:r>
              <a:rPr lang="en-US" dirty="0">
                <a:solidFill>
                  <a:srgbClr val="000000"/>
                </a:solidFill>
                <a:latin typeface="Cambria" panose="02040503050406030204" pitchFamily="18" charset="0"/>
              </a:rPr>
              <a:t>S</a:t>
            </a:r>
            <a:r>
              <a:rPr lang="en-US" b="0" i="0" dirty="0">
                <a:solidFill>
                  <a:srgbClr val="000000"/>
                </a:solidFill>
                <a:effectLst/>
                <a:latin typeface="Cambria" panose="02040503050406030204" pitchFamily="18" charset="0"/>
              </a:rPr>
              <a:t>olver is super sensitive to tradeoffs in time spent solving vs. cubes created.</a:t>
            </a:r>
            <a:endParaRPr lang="en-US" dirty="0">
              <a:solidFill>
                <a:srgbClr val="000000"/>
              </a:solidFill>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at.threads</a:t>
            </a:r>
            <a:r>
              <a:rPr lang="en-US" b="0" i="0" dirty="0">
                <a:solidFill>
                  <a:srgbClr val="000000"/>
                </a:solidFill>
                <a:effectLst/>
                <a:latin typeface="Cambria" panose="02040503050406030204" pitchFamily="18" charset="0"/>
              </a:rPr>
              <a:t>=4</a:t>
            </a:r>
          </a:p>
          <a:p>
            <a:pPr lvl="2"/>
            <a:r>
              <a:rPr lang="en-US" dirty="0">
                <a:solidFill>
                  <a:srgbClr val="000000"/>
                </a:solidFill>
                <a:latin typeface="Cambria" panose="02040503050406030204" pitchFamily="18" charset="0"/>
              </a:rPr>
              <a:t>Run parallel instances of sat core sharing clauses.</a:t>
            </a:r>
            <a:endParaRPr lang="en-US" b="0" i="0" dirty="0">
              <a:solidFill>
                <a:srgbClr val="000000"/>
              </a:solidFill>
              <a:effectLst/>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mt.threads</a:t>
            </a:r>
            <a:r>
              <a:rPr lang="en-US" b="0" i="0" dirty="0">
                <a:solidFill>
                  <a:srgbClr val="000000"/>
                </a:solidFill>
                <a:effectLst/>
                <a:latin typeface="Cambria" panose="02040503050406030204" pitchFamily="18" charset="0"/>
              </a:rPr>
              <a:t>=4</a:t>
            </a:r>
          </a:p>
          <a:p>
            <a:pPr lvl="2"/>
            <a:r>
              <a:rPr lang="en-US" b="0" i="0" dirty="0">
                <a:solidFill>
                  <a:srgbClr val="000000"/>
                </a:solidFill>
                <a:effectLst/>
                <a:latin typeface="Cambria" panose="02040503050406030204" pitchFamily="18" charset="0"/>
              </a:rPr>
              <a:t>Run parallel instances of </a:t>
            </a:r>
            <a:r>
              <a:rPr lang="en-US" b="0" i="0" dirty="0" err="1">
                <a:solidFill>
                  <a:srgbClr val="000000"/>
                </a:solidFill>
                <a:effectLst/>
                <a:latin typeface="Cambria" panose="02040503050406030204" pitchFamily="18" charset="0"/>
              </a:rPr>
              <a:t>smt</a:t>
            </a:r>
            <a:r>
              <a:rPr lang="en-US" b="0" i="0" dirty="0">
                <a:solidFill>
                  <a:srgbClr val="000000"/>
                </a:solidFill>
                <a:effectLst/>
                <a:latin typeface="Cambria" panose="02040503050406030204" pitchFamily="18" charset="0"/>
              </a:rPr>
              <a:t> core run in multiple rounds using alternate see cubes</a:t>
            </a:r>
          </a:p>
          <a:p>
            <a:pPr lvl="1"/>
            <a:r>
              <a:rPr lang="en-US" sz="1600" dirty="0" err="1">
                <a:solidFill>
                  <a:srgbClr val="000000"/>
                </a:solidFill>
                <a:latin typeface="Consolas" panose="020B0609020204030204" pitchFamily="49" charset="0"/>
              </a:rPr>
              <a:t>tactic.default_tactic</a:t>
            </a:r>
            <a:r>
              <a:rPr lang="en-US" sz="1600" dirty="0">
                <a:solidFill>
                  <a:srgbClr val="000000"/>
                </a:solidFill>
                <a:latin typeface="Consolas" panose="020B0609020204030204" pitchFamily="49" charset="0"/>
              </a:rPr>
              <a:t>=(then simplify (par-or (with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smt.random_seed</a:t>
            </a:r>
            <a:r>
              <a:rPr lang="en-US" sz="1600" dirty="0">
                <a:solidFill>
                  <a:srgbClr val="000000"/>
                </a:solidFill>
                <a:latin typeface="Consolas" panose="020B0609020204030204" pitchFamily="49" charset="0"/>
              </a:rPr>
              <a:t> 1)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a:t>
            </a:r>
          </a:p>
          <a:p>
            <a:pPr lvl="2"/>
            <a:r>
              <a:rPr lang="en-US" dirty="0">
                <a:solidFill>
                  <a:srgbClr val="000000"/>
                </a:solidFill>
                <a:latin typeface="Cambria" panose="02040503050406030204" pitchFamily="18" charset="0"/>
              </a:rPr>
              <a:t>Parallel tactics, no sharing, no cubing.</a:t>
            </a:r>
          </a:p>
          <a:p>
            <a:pPr marL="914400" lvl="2" indent="0">
              <a:buNone/>
            </a:pPr>
            <a:endParaRPr lang="en-US" dirty="0">
              <a:solidFill>
                <a:srgbClr val="000000"/>
              </a:solidFill>
              <a:latin typeface="Consolas" panose="020B0609020204030204" pitchFamily="49" charset="0"/>
            </a:endParaRP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808445"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Parallel Z3 doesn't offer any speedups</a:t>
            </a:r>
            <a:endParaRPr lang="en-US" dirty="0"/>
          </a:p>
        </p:txBody>
      </p:sp>
      <p:sp>
        <p:nvSpPr>
          <p:cNvPr id="3" name="Speech Bubble: Rectangle with Corners Rounded 2">
            <a:extLst>
              <a:ext uri="{FF2B5EF4-FFF2-40B4-BE49-F238E27FC236}">
                <a16:creationId xmlns:a16="http://schemas.microsoft.com/office/drawing/2014/main" id="{FC1FC393-BB43-B028-5430-22C7CFA0628E}"/>
              </a:ext>
            </a:extLst>
          </p:cNvPr>
          <p:cNvSpPr/>
          <p:nvPr/>
        </p:nvSpPr>
        <p:spPr>
          <a:xfrm>
            <a:off x="8429845" y="5932968"/>
            <a:ext cx="3478619" cy="680484"/>
          </a:xfrm>
          <a:prstGeom prst="wedgeRoundRectCallout">
            <a:avLst>
              <a:gd name="adj1" fmla="val 34185"/>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don’t expect miracles.. </a:t>
            </a:r>
          </a:p>
          <a:p>
            <a:pPr algn="ctr"/>
            <a:r>
              <a:rPr lang="en-US" dirty="0"/>
              <a:t>you have to tune yourself</a:t>
            </a:r>
          </a:p>
        </p:txBody>
      </p:sp>
    </p:spTree>
    <p:extLst>
      <p:ext uri="{BB962C8B-B14F-4D97-AF65-F5344CB8AC3E}">
        <p14:creationId xmlns:p14="http://schemas.microsoft.com/office/powerpoint/2010/main" val="309598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7531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D67F-A6D5-78F6-B5BC-5A2C0CB5516F}"/>
              </a:ext>
            </a:extLst>
          </p:cNvPr>
          <p:cNvSpPr>
            <a:spLocks noGrp="1"/>
          </p:cNvSpPr>
          <p:nvPr>
            <p:ph type="title"/>
          </p:nvPr>
        </p:nvSpPr>
        <p:spPr/>
        <p:txBody>
          <a:bodyPr/>
          <a:lstStyle/>
          <a:p>
            <a:r>
              <a:rPr lang="en-US" dirty="0"/>
              <a:t>Tactics</a:t>
            </a:r>
          </a:p>
        </p:txBody>
      </p:sp>
      <p:grpSp>
        <p:nvGrpSpPr>
          <p:cNvPr id="23" name="Group 22">
            <a:extLst>
              <a:ext uri="{FF2B5EF4-FFF2-40B4-BE49-F238E27FC236}">
                <a16:creationId xmlns:a16="http://schemas.microsoft.com/office/drawing/2014/main" id="{79AE81BB-F228-B4CD-3F27-6C575CDC58CD}"/>
              </a:ext>
            </a:extLst>
          </p:cNvPr>
          <p:cNvGrpSpPr/>
          <p:nvPr/>
        </p:nvGrpSpPr>
        <p:grpSpPr>
          <a:xfrm>
            <a:off x="1019504" y="1690688"/>
            <a:ext cx="6096000" cy="1754326"/>
            <a:chOff x="2564525" y="1902058"/>
            <a:chExt cx="6096000" cy="1754326"/>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3D6F6E-52F8-2D8C-434E-2995C10046C4}"/>
                    </a:ext>
                  </a:extLst>
                </p:cNvPr>
                <p:cNvSpPr txBox="1"/>
                <p:nvPr/>
              </p:nvSpPr>
              <p:spPr>
                <a:xfrm>
                  <a:off x="2564525" y="1902058"/>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𝜑</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𝜑</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𝜑</m:t>
                          </m:r>
                        </m:e>
                        <m:sub>
                          <m:r>
                            <a:rPr lang="en-US" sz="3600" b="0" i="1" smtClean="0">
                              <a:latin typeface="Cambria Math" panose="02040503050406030204" pitchFamily="18" charset="0"/>
                            </a:rPr>
                            <m:t>𝑘</m:t>
                          </m:r>
                        </m:sub>
                      </m:sSub>
                    </m:oMath>
                  </a14:m>
                  <a:endParaRPr lang="en-US" dirty="0"/>
                </a:p>
              </p:txBody>
            </p:sp>
          </mc:Choice>
          <mc:Fallback xmlns="">
            <p:sp>
              <p:nvSpPr>
                <p:cNvPr id="17" name="TextBox 16">
                  <a:extLst>
                    <a:ext uri="{FF2B5EF4-FFF2-40B4-BE49-F238E27FC236}">
                      <a16:creationId xmlns:a16="http://schemas.microsoft.com/office/drawing/2014/main" id="{3F3D6F6E-52F8-2D8C-434E-2995C10046C4}"/>
                    </a:ext>
                  </a:extLst>
                </p:cNvPr>
                <p:cNvSpPr txBox="1">
                  <a:spLocks noRot="1" noChangeAspect="1" noMove="1" noResize="1" noEditPoints="1" noAdjustHandles="1" noChangeArrowheads="1" noChangeShapeType="1" noTextEdit="1"/>
                </p:cNvSpPr>
                <p:nvPr/>
              </p:nvSpPr>
              <p:spPr>
                <a:xfrm>
                  <a:off x="2564525" y="1902058"/>
                  <a:ext cx="6096000" cy="1754326"/>
                </a:xfrm>
                <a:prstGeom prst="rect">
                  <a:avLst/>
                </a:prstGeom>
                <a:blipFill>
                  <a:blip r:embed="rId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D6E662B-4E34-384E-2BE4-74EFD25B68C7}"/>
                </a:ext>
              </a:extLst>
            </p:cNvPr>
            <p:cNvCxnSpPr/>
            <p:nvPr/>
          </p:nvCxnSpPr>
          <p:spPr>
            <a:xfrm>
              <a:off x="6369269" y="2469931"/>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93467DB-4358-FF50-38DE-08F632C5B1E5}"/>
                </a:ext>
              </a:extLst>
            </p:cNvPr>
            <p:cNvCxnSpPr>
              <a:cxnSpLocks/>
            </p:cNvCxnSpPr>
            <p:nvPr/>
          </p:nvCxnSpPr>
          <p:spPr>
            <a:xfrm flipH="1">
              <a:off x="5612525" y="2498834"/>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4A4526F-6626-9140-6B58-5F1A42226D59}"/>
              </a:ext>
            </a:extLst>
          </p:cNvPr>
          <p:cNvGrpSpPr/>
          <p:nvPr/>
        </p:nvGrpSpPr>
        <p:grpSpPr>
          <a:xfrm>
            <a:off x="6574221" y="1674674"/>
            <a:ext cx="6096000" cy="1754326"/>
            <a:chOff x="6574221" y="1674674"/>
            <a:chExt cx="6096000" cy="1754326"/>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F81558-9666-680D-90B1-50A2AFE38C5F}"/>
                    </a:ext>
                  </a:extLst>
                </p:cNvPr>
                <p:cNvSpPr txBox="1"/>
                <p:nvPr/>
              </p:nvSpPr>
              <p:spPr>
                <a:xfrm>
                  <a:off x="6574221" y="1674674"/>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𝑞</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           </m:t>
                          </m:r>
                          <m:r>
                            <a:rPr lang="en-US" sz="3600" b="0" i="1" smtClean="0">
                              <a:latin typeface="Cambria Math" panose="02040503050406030204" pitchFamily="18" charset="0"/>
                            </a:rPr>
                            <m:t>𝑞</m:t>
                          </m:r>
                          <m:r>
                            <a:rPr lang="en-US" sz="3600" b="0" i="1" smtClean="0">
                              <a:latin typeface="Cambria Math" panose="02040503050406030204" pitchFamily="18" charset="0"/>
                            </a:rPr>
                            <m:t>  </m:t>
                          </m:r>
                        </m:e>
                        <m:sub/>
                      </m:sSub>
                    </m:oMath>
                  </a14:m>
                  <a:endParaRPr lang="en-US" dirty="0"/>
                </a:p>
              </p:txBody>
            </p:sp>
          </mc:Choice>
          <mc:Fallback xmlns="">
            <p:sp>
              <p:nvSpPr>
                <p:cNvPr id="24" name="TextBox 23">
                  <a:extLst>
                    <a:ext uri="{FF2B5EF4-FFF2-40B4-BE49-F238E27FC236}">
                      <a16:creationId xmlns:a16="http://schemas.microsoft.com/office/drawing/2014/main" id="{6AF81558-9666-680D-90B1-50A2AFE38C5F}"/>
                    </a:ext>
                  </a:extLst>
                </p:cNvPr>
                <p:cNvSpPr txBox="1">
                  <a:spLocks noRot="1" noChangeAspect="1" noMove="1" noResize="1" noEditPoints="1" noAdjustHandles="1" noChangeArrowheads="1" noChangeShapeType="1" noTextEdit="1"/>
                </p:cNvSpPr>
                <p:nvPr/>
              </p:nvSpPr>
              <p:spPr>
                <a:xfrm>
                  <a:off x="6574221" y="1674674"/>
                  <a:ext cx="6096000" cy="1754326"/>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77DB26CE-B30C-C96A-12C6-D3AEC4728A10}"/>
                </a:ext>
              </a:extLst>
            </p:cNvPr>
            <p:cNvCxnSpPr/>
            <p:nvPr/>
          </p:nvCxnSpPr>
          <p:spPr>
            <a:xfrm>
              <a:off x="10696903" y="2251535"/>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B8662A4-1F0A-212C-E9A0-464AEDBBE69D}"/>
                </a:ext>
              </a:extLst>
            </p:cNvPr>
            <p:cNvCxnSpPr>
              <a:cxnSpLocks/>
            </p:cNvCxnSpPr>
            <p:nvPr/>
          </p:nvCxnSpPr>
          <p:spPr>
            <a:xfrm flipH="1">
              <a:off x="9921766" y="2273012"/>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C78AD990-5A58-09E3-2963-9B95F8E217DE}"/>
              </a:ext>
            </a:extLst>
          </p:cNvPr>
          <p:cNvPicPr>
            <a:picLocks noChangeAspect="1"/>
          </p:cNvPicPr>
          <p:nvPr/>
        </p:nvPicPr>
        <p:blipFill>
          <a:blip r:embed="rId4"/>
          <a:stretch>
            <a:fillRect/>
          </a:stretch>
        </p:blipFill>
        <p:spPr>
          <a:xfrm>
            <a:off x="1259959" y="3775472"/>
            <a:ext cx="4248743" cy="2943636"/>
          </a:xfrm>
          <a:prstGeom prst="rect">
            <a:avLst/>
          </a:prstGeom>
        </p:spPr>
      </p:pic>
      <p:sp>
        <p:nvSpPr>
          <p:cNvPr id="32" name="TextBox 31">
            <a:extLst>
              <a:ext uri="{FF2B5EF4-FFF2-40B4-BE49-F238E27FC236}">
                <a16:creationId xmlns:a16="http://schemas.microsoft.com/office/drawing/2014/main" id="{B9ED3E7B-CF6A-012F-D36C-78158060C89B}"/>
              </a:ext>
            </a:extLst>
          </p:cNvPr>
          <p:cNvSpPr txBox="1"/>
          <p:nvPr/>
        </p:nvSpPr>
        <p:spPr>
          <a:xfrm>
            <a:off x="6096000" y="4561490"/>
            <a:ext cx="5427448" cy="923330"/>
          </a:xfrm>
          <a:prstGeom prst="rect">
            <a:avLst/>
          </a:prstGeom>
          <a:noFill/>
        </p:spPr>
        <p:txBody>
          <a:bodyPr wrap="none" rtlCol="0">
            <a:spAutoFit/>
          </a:bodyPr>
          <a:lstStyle/>
          <a:p>
            <a:r>
              <a:rPr lang="en-US" dirty="0"/>
              <a:t>Model of one subgoal converts to model of original goal</a:t>
            </a:r>
          </a:p>
          <a:p>
            <a:endParaRPr lang="en-US" dirty="0"/>
          </a:p>
          <a:p>
            <a:r>
              <a:rPr lang="en-US" dirty="0"/>
              <a:t>Proof of all subgoals convert to proof of original goal</a:t>
            </a:r>
          </a:p>
        </p:txBody>
      </p:sp>
    </p:spTree>
    <p:extLst>
      <p:ext uri="{BB962C8B-B14F-4D97-AF65-F5344CB8AC3E}">
        <p14:creationId xmlns:p14="http://schemas.microsoft.com/office/powerpoint/2010/main" val="5475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5AA14-8EA0-2046-C90D-3FC035BE8E53}"/>
              </a:ext>
            </a:extLst>
          </p:cNvPr>
          <p:cNvSpPr>
            <a:spLocks noGrp="1"/>
          </p:cNvSpPr>
          <p:nvPr>
            <p:ph type="title"/>
          </p:nvPr>
        </p:nvSpPr>
        <p:spPr>
          <a:xfrm>
            <a:off x="838200" y="579614"/>
            <a:ext cx="10515600" cy="1325563"/>
          </a:xfrm>
        </p:spPr>
        <p:txBody>
          <a:bodyPr>
            <a:normAutofit/>
          </a:bodyPr>
          <a:lstStyle/>
          <a:p>
            <a:r>
              <a:rPr lang="en-US" dirty="0"/>
              <a:t>Tactics</a:t>
            </a:r>
            <a:br>
              <a:rPr lang="en-US" dirty="0"/>
            </a:br>
            <a:r>
              <a:rPr lang="en-US" dirty="0"/>
              <a:t>Online</a:t>
            </a:r>
          </a:p>
        </p:txBody>
      </p:sp>
      <p:pic>
        <p:nvPicPr>
          <p:cNvPr id="5" name="Picture 4">
            <a:extLst>
              <a:ext uri="{FF2B5EF4-FFF2-40B4-BE49-F238E27FC236}">
                <a16:creationId xmlns:a16="http://schemas.microsoft.com/office/drawing/2014/main" id="{03C77896-1852-19BB-D6A3-3E55E6C55FA1}"/>
              </a:ext>
            </a:extLst>
          </p:cNvPr>
          <p:cNvPicPr>
            <a:picLocks noChangeAspect="1"/>
          </p:cNvPicPr>
          <p:nvPr/>
        </p:nvPicPr>
        <p:blipFill>
          <a:blip r:embed="rId2"/>
          <a:stretch>
            <a:fillRect/>
          </a:stretch>
        </p:blipFill>
        <p:spPr>
          <a:xfrm>
            <a:off x="3676110" y="0"/>
            <a:ext cx="8515890" cy="6858000"/>
          </a:xfrm>
          <a:prstGeom prst="rect">
            <a:avLst/>
          </a:prstGeom>
        </p:spPr>
      </p:pic>
    </p:spTree>
    <p:extLst>
      <p:ext uri="{BB962C8B-B14F-4D97-AF65-F5344CB8AC3E}">
        <p14:creationId xmlns:p14="http://schemas.microsoft.com/office/powerpoint/2010/main" val="3128079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D79-5901-E198-137E-9997F20D927D}"/>
              </a:ext>
            </a:extLst>
          </p:cNvPr>
          <p:cNvSpPr>
            <a:spLocks noGrp="1"/>
          </p:cNvSpPr>
          <p:nvPr>
            <p:ph type="title"/>
          </p:nvPr>
        </p:nvSpPr>
        <p:spPr/>
        <p:txBody>
          <a:bodyPr/>
          <a:lstStyle/>
          <a:p>
            <a:r>
              <a:rPr lang="en-US" dirty="0"/>
              <a:t>Tactics – Use case in Alive2</a:t>
            </a:r>
          </a:p>
        </p:txBody>
      </p:sp>
      <p:sp>
        <p:nvSpPr>
          <p:cNvPr id="7" name="TextBox 6">
            <a:extLst>
              <a:ext uri="{FF2B5EF4-FFF2-40B4-BE49-F238E27FC236}">
                <a16:creationId xmlns:a16="http://schemas.microsoft.com/office/drawing/2014/main" id="{7EFA0538-F589-FC13-E315-163F0921CB5A}"/>
              </a:ext>
            </a:extLst>
          </p:cNvPr>
          <p:cNvSpPr txBox="1"/>
          <p:nvPr/>
        </p:nvSpPr>
        <p:spPr>
          <a:xfrm>
            <a:off x="2989821" y="1889025"/>
            <a:ext cx="844783" cy="338554"/>
          </a:xfrm>
          <a:prstGeom prst="rect">
            <a:avLst/>
          </a:prstGeom>
          <a:noFill/>
        </p:spPr>
        <p:txBody>
          <a:bodyPr wrap="none" rtlCol="0">
            <a:spAutoFit/>
          </a:bodyPr>
          <a:lstStyle/>
          <a:p>
            <a:r>
              <a:rPr lang="en-US" sz="1600"/>
              <a:t>LLVM IR</a:t>
            </a:r>
          </a:p>
        </p:txBody>
      </p:sp>
      <p:sp>
        <p:nvSpPr>
          <p:cNvPr id="8" name="TextBox 7">
            <a:extLst>
              <a:ext uri="{FF2B5EF4-FFF2-40B4-BE49-F238E27FC236}">
                <a16:creationId xmlns:a16="http://schemas.microsoft.com/office/drawing/2014/main" id="{C3133BD9-F1CE-DFAC-8EFA-5D9E0E49C2E2}"/>
              </a:ext>
            </a:extLst>
          </p:cNvPr>
          <p:cNvSpPr txBox="1"/>
          <p:nvPr/>
        </p:nvSpPr>
        <p:spPr>
          <a:xfrm>
            <a:off x="2989821" y="3157842"/>
            <a:ext cx="844783" cy="338554"/>
          </a:xfrm>
          <a:prstGeom prst="rect">
            <a:avLst/>
          </a:prstGeom>
          <a:noFill/>
        </p:spPr>
        <p:txBody>
          <a:bodyPr wrap="none" rtlCol="0">
            <a:spAutoFit/>
          </a:bodyPr>
          <a:lstStyle/>
          <a:p>
            <a:r>
              <a:rPr lang="en-US" sz="1600"/>
              <a:t>LLVM IR</a:t>
            </a:r>
          </a:p>
        </p:txBody>
      </p:sp>
      <p:cxnSp>
        <p:nvCxnSpPr>
          <p:cNvPr id="9" name="Straight Arrow Connector 8">
            <a:extLst>
              <a:ext uri="{FF2B5EF4-FFF2-40B4-BE49-F238E27FC236}">
                <a16:creationId xmlns:a16="http://schemas.microsoft.com/office/drawing/2014/main" id="{7E2164D1-C4D2-C2D9-C01A-C36240DBBFA1}"/>
              </a:ext>
            </a:extLst>
          </p:cNvPr>
          <p:cNvCxnSpPr>
            <a:stCxn id="7" idx="2"/>
            <a:endCxn id="8" idx="0"/>
          </p:cNvCxnSpPr>
          <p:nvPr/>
        </p:nvCxnSpPr>
        <p:spPr>
          <a:xfrm>
            <a:off x="3412213" y="2227579"/>
            <a:ext cx="0" cy="93026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63D4CE-87A0-F6A0-C97E-5BAB6562A5C0}"/>
              </a:ext>
            </a:extLst>
          </p:cNvPr>
          <p:cNvSpPr txBox="1"/>
          <p:nvPr/>
        </p:nvSpPr>
        <p:spPr>
          <a:xfrm>
            <a:off x="3419977" y="2433749"/>
            <a:ext cx="1457387" cy="523220"/>
          </a:xfrm>
          <a:prstGeom prst="rect">
            <a:avLst/>
          </a:prstGeom>
          <a:noFill/>
        </p:spPr>
        <p:txBody>
          <a:bodyPr wrap="none" rtlCol="0">
            <a:spAutoFit/>
          </a:bodyPr>
          <a:lstStyle/>
          <a:p>
            <a:r>
              <a:rPr lang="en-US" sz="1400"/>
              <a:t>LLVM middle-end</a:t>
            </a:r>
            <a:br>
              <a:rPr lang="en-US" sz="1400"/>
            </a:br>
            <a:r>
              <a:rPr lang="en-US" sz="1400"/>
              <a:t>optimizers</a:t>
            </a:r>
          </a:p>
        </p:txBody>
      </p:sp>
      <p:sp>
        <p:nvSpPr>
          <p:cNvPr id="11" name="TextBox 10">
            <a:extLst>
              <a:ext uri="{FF2B5EF4-FFF2-40B4-BE49-F238E27FC236}">
                <a16:creationId xmlns:a16="http://schemas.microsoft.com/office/drawing/2014/main" id="{C9EFAB25-0E76-87C2-D52F-C0889094CE90}"/>
              </a:ext>
            </a:extLst>
          </p:cNvPr>
          <p:cNvSpPr txBox="1"/>
          <p:nvPr/>
        </p:nvSpPr>
        <p:spPr>
          <a:xfrm>
            <a:off x="5051012" y="1889025"/>
            <a:ext cx="904030" cy="338554"/>
          </a:xfrm>
          <a:prstGeom prst="rect">
            <a:avLst/>
          </a:prstGeom>
          <a:noFill/>
        </p:spPr>
        <p:txBody>
          <a:bodyPr wrap="none" rtlCol="0">
            <a:spAutoFit/>
          </a:bodyPr>
          <a:lstStyle/>
          <a:p>
            <a:r>
              <a:rPr lang="en-US" sz="1600" dirty="0"/>
              <a:t>Alive2 IR</a:t>
            </a:r>
          </a:p>
        </p:txBody>
      </p:sp>
      <p:sp>
        <p:nvSpPr>
          <p:cNvPr id="12" name="TextBox 11">
            <a:extLst>
              <a:ext uri="{FF2B5EF4-FFF2-40B4-BE49-F238E27FC236}">
                <a16:creationId xmlns:a16="http://schemas.microsoft.com/office/drawing/2014/main" id="{12C40D46-3CD1-41D3-8F89-7C8AC43EF9BE}"/>
              </a:ext>
            </a:extLst>
          </p:cNvPr>
          <p:cNvSpPr txBox="1"/>
          <p:nvPr/>
        </p:nvSpPr>
        <p:spPr>
          <a:xfrm>
            <a:off x="5051012" y="3157842"/>
            <a:ext cx="904030" cy="338554"/>
          </a:xfrm>
          <a:prstGeom prst="rect">
            <a:avLst/>
          </a:prstGeom>
          <a:noFill/>
        </p:spPr>
        <p:txBody>
          <a:bodyPr wrap="none" rtlCol="0">
            <a:spAutoFit/>
          </a:bodyPr>
          <a:lstStyle/>
          <a:p>
            <a:r>
              <a:rPr lang="en-US" sz="1600"/>
              <a:t>Alive2 IR</a:t>
            </a:r>
          </a:p>
        </p:txBody>
      </p:sp>
      <p:cxnSp>
        <p:nvCxnSpPr>
          <p:cNvPr id="13" name="Straight Arrow Connector 12">
            <a:extLst>
              <a:ext uri="{FF2B5EF4-FFF2-40B4-BE49-F238E27FC236}">
                <a16:creationId xmlns:a16="http://schemas.microsoft.com/office/drawing/2014/main" id="{680B7DF2-C48C-EC21-393F-994965B3249B}"/>
              </a:ext>
            </a:extLst>
          </p:cNvPr>
          <p:cNvCxnSpPr>
            <a:cxnSpLocks/>
            <a:stCxn id="7" idx="3"/>
            <a:endCxn id="11" idx="1"/>
          </p:cNvCxnSpPr>
          <p:nvPr/>
        </p:nvCxnSpPr>
        <p:spPr>
          <a:xfrm>
            <a:off x="3834604" y="2058302"/>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362498-09D0-8EC8-AB35-96F6CA12F486}"/>
              </a:ext>
            </a:extLst>
          </p:cNvPr>
          <p:cNvCxnSpPr>
            <a:cxnSpLocks/>
            <a:stCxn id="8" idx="3"/>
            <a:endCxn id="12" idx="1"/>
          </p:cNvCxnSpPr>
          <p:nvPr/>
        </p:nvCxnSpPr>
        <p:spPr>
          <a:xfrm>
            <a:off x="3834604" y="3327119"/>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9BA48ED-808B-A174-D48B-DBC2724F6C5F}"/>
              </a:ext>
            </a:extLst>
          </p:cNvPr>
          <p:cNvSpPr txBox="1"/>
          <p:nvPr/>
        </p:nvSpPr>
        <p:spPr>
          <a:xfrm>
            <a:off x="1079997" y="1700653"/>
            <a:ext cx="757515" cy="1323439"/>
          </a:xfrm>
          <a:prstGeom prst="rect">
            <a:avLst/>
          </a:prstGeom>
          <a:noFill/>
        </p:spPr>
        <p:txBody>
          <a:bodyPr wrap="none" rtlCol="0">
            <a:spAutoFit/>
          </a:bodyPr>
          <a:lstStyle/>
          <a:p>
            <a:r>
              <a:rPr lang="en-US" sz="1600"/>
              <a:t>C, C++,</a:t>
            </a:r>
            <a:br>
              <a:rPr lang="en-US" sz="1600"/>
            </a:br>
            <a:r>
              <a:rPr lang="en-US" sz="1600" err="1"/>
              <a:t>ObjC</a:t>
            </a:r>
            <a:r>
              <a:rPr lang="en-US" sz="1600"/>
              <a:t>,</a:t>
            </a:r>
            <a:br>
              <a:rPr lang="en-US" sz="1600"/>
            </a:br>
            <a:r>
              <a:rPr lang="en-US" sz="1600"/>
              <a:t>Rust,</a:t>
            </a:r>
          </a:p>
          <a:p>
            <a:r>
              <a:rPr lang="en-US" sz="1600"/>
              <a:t>Swift,</a:t>
            </a:r>
            <a:br>
              <a:rPr lang="en-US" sz="1600"/>
            </a:br>
            <a:r>
              <a:rPr lang="en-US" sz="1600"/>
              <a:t>…</a:t>
            </a:r>
          </a:p>
        </p:txBody>
      </p:sp>
      <p:cxnSp>
        <p:nvCxnSpPr>
          <p:cNvPr id="16" name="Straight Arrow Connector 15">
            <a:extLst>
              <a:ext uri="{FF2B5EF4-FFF2-40B4-BE49-F238E27FC236}">
                <a16:creationId xmlns:a16="http://schemas.microsoft.com/office/drawing/2014/main" id="{13DD865C-A650-0ECB-1FEC-6A82364E66C8}"/>
              </a:ext>
            </a:extLst>
          </p:cNvPr>
          <p:cNvCxnSpPr>
            <a:cxnSpLocks/>
            <a:endCxn id="7" idx="1"/>
          </p:cNvCxnSpPr>
          <p:nvPr/>
        </p:nvCxnSpPr>
        <p:spPr>
          <a:xfrm>
            <a:off x="1842044" y="2029958"/>
            <a:ext cx="1147777" cy="2834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399189-C85D-CE40-3E1F-0B7BC82D5B33}"/>
              </a:ext>
            </a:extLst>
          </p:cNvPr>
          <p:cNvSpPr txBox="1"/>
          <p:nvPr/>
        </p:nvSpPr>
        <p:spPr>
          <a:xfrm>
            <a:off x="1999854" y="1748092"/>
            <a:ext cx="824200" cy="307777"/>
          </a:xfrm>
          <a:prstGeom prst="rect">
            <a:avLst/>
          </a:prstGeom>
          <a:noFill/>
        </p:spPr>
        <p:txBody>
          <a:bodyPr wrap="none" rtlCol="0">
            <a:spAutoFit/>
          </a:bodyPr>
          <a:lstStyle/>
          <a:p>
            <a:r>
              <a:rPr lang="en-US" sz="1400"/>
              <a:t>frontend</a:t>
            </a:r>
          </a:p>
        </p:txBody>
      </p:sp>
      <p:sp>
        <p:nvSpPr>
          <p:cNvPr id="18" name="TextBox 17">
            <a:extLst>
              <a:ext uri="{FF2B5EF4-FFF2-40B4-BE49-F238E27FC236}">
                <a16:creationId xmlns:a16="http://schemas.microsoft.com/office/drawing/2014/main" id="{82E8A51D-1B6D-6231-D7CF-D8F9F5A8B341}"/>
              </a:ext>
            </a:extLst>
          </p:cNvPr>
          <p:cNvSpPr txBox="1"/>
          <p:nvPr/>
        </p:nvSpPr>
        <p:spPr>
          <a:xfrm>
            <a:off x="3980558" y="1748092"/>
            <a:ext cx="923523" cy="307777"/>
          </a:xfrm>
          <a:prstGeom prst="rect">
            <a:avLst/>
          </a:prstGeom>
          <a:noFill/>
        </p:spPr>
        <p:txBody>
          <a:bodyPr wrap="none" rtlCol="0">
            <a:spAutoFit/>
          </a:bodyPr>
          <a:lstStyle/>
          <a:p>
            <a:r>
              <a:rPr lang="en-US" sz="1400"/>
              <a:t>llvm2alive</a:t>
            </a:r>
          </a:p>
        </p:txBody>
      </p:sp>
      <p:pic>
        <p:nvPicPr>
          <p:cNvPr id="19" name="Picture 18" descr="Logo, arrow&#10;&#10;Description automatically generated with medium confidence">
            <a:extLst>
              <a:ext uri="{FF2B5EF4-FFF2-40B4-BE49-F238E27FC236}">
                <a16:creationId xmlns:a16="http://schemas.microsoft.com/office/drawing/2014/main" id="{9CFF2EE1-BDBA-A55B-E269-27D6FCD3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0798" y="3829095"/>
            <a:ext cx="849857" cy="483736"/>
          </a:xfrm>
          <a:prstGeom prst="rect">
            <a:avLst/>
          </a:prstGeom>
        </p:spPr>
      </p:pic>
      <p:sp>
        <p:nvSpPr>
          <p:cNvPr id="20" name="TextBox 19">
            <a:extLst>
              <a:ext uri="{FF2B5EF4-FFF2-40B4-BE49-F238E27FC236}">
                <a16:creationId xmlns:a16="http://schemas.microsoft.com/office/drawing/2014/main" id="{6461B463-E8EC-52F5-87F6-37FC6134199A}"/>
              </a:ext>
            </a:extLst>
          </p:cNvPr>
          <p:cNvSpPr txBox="1"/>
          <p:nvPr/>
        </p:nvSpPr>
        <p:spPr>
          <a:xfrm>
            <a:off x="6943346" y="1889025"/>
            <a:ext cx="904030" cy="338554"/>
          </a:xfrm>
          <a:prstGeom prst="rect">
            <a:avLst/>
          </a:prstGeom>
          <a:noFill/>
        </p:spPr>
        <p:txBody>
          <a:bodyPr wrap="none" rtlCol="0">
            <a:spAutoFit/>
          </a:bodyPr>
          <a:lstStyle/>
          <a:p>
            <a:r>
              <a:rPr lang="en-US" sz="1600"/>
              <a:t>Alive2 IR</a:t>
            </a:r>
          </a:p>
        </p:txBody>
      </p:sp>
      <p:sp>
        <p:nvSpPr>
          <p:cNvPr id="21" name="TextBox 20">
            <a:extLst>
              <a:ext uri="{FF2B5EF4-FFF2-40B4-BE49-F238E27FC236}">
                <a16:creationId xmlns:a16="http://schemas.microsoft.com/office/drawing/2014/main" id="{15C2B8D4-7B9D-4435-CDAD-44C3D140CC5F}"/>
              </a:ext>
            </a:extLst>
          </p:cNvPr>
          <p:cNvSpPr txBox="1"/>
          <p:nvPr/>
        </p:nvSpPr>
        <p:spPr>
          <a:xfrm>
            <a:off x="6943346" y="3157842"/>
            <a:ext cx="904030" cy="338554"/>
          </a:xfrm>
          <a:prstGeom prst="rect">
            <a:avLst/>
          </a:prstGeom>
          <a:noFill/>
        </p:spPr>
        <p:txBody>
          <a:bodyPr wrap="none" rtlCol="0">
            <a:spAutoFit/>
          </a:bodyPr>
          <a:lstStyle/>
          <a:p>
            <a:r>
              <a:rPr lang="en-US" sz="1600"/>
              <a:t>Alive2 IR</a:t>
            </a:r>
          </a:p>
        </p:txBody>
      </p:sp>
      <p:cxnSp>
        <p:nvCxnSpPr>
          <p:cNvPr id="22" name="Straight Arrow Connector 21">
            <a:extLst>
              <a:ext uri="{FF2B5EF4-FFF2-40B4-BE49-F238E27FC236}">
                <a16:creationId xmlns:a16="http://schemas.microsoft.com/office/drawing/2014/main" id="{E360CA8B-6166-D8D2-1F84-D18BFF8D634F}"/>
              </a:ext>
            </a:extLst>
          </p:cNvPr>
          <p:cNvCxnSpPr>
            <a:cxnSpLocks/>
            <a:stCxn id="11" idx="3"/>
            <a:endCxn id="20" idx="1"/>
          </p:cNvCxnSpPr>
          <p:nvPr/>
        </p:nvCxnSpPr>
        <p:spPr>
          <a:xfrm>
            <a:off x="5955042" y="2058302"/>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DE3073-0E68-CE0E-9956-A89925B15427}"/>
              </a:ext>
            </a:extLst>
          </p:cNvPr>
          <p:cNvSpPr txBox="1"/>
          <p:nvPr/>
        </p:nvSpPr>
        <p:spPr>
          <a:xfrm>
            <a:off x="5927609" y="1748092"/>
            <a:ext cx="1041567" cy="307777"/>
          </a:xfrm>
          <a:prstGeom prst="rect">
            <a:avLst/>
          </a:prstGeom>
          <a:noFill/>
        </p:spPr>
        <p:txBody>
          <a:bodyPr wrap="none" rtlCol="0">
            <a:spAutoFit/>
          </a:bodyPr>
          <a:lstStyle/>
          <a:p>
            <a:r>
              <a:rPr lang="en-US" sz="1400"/>
              <a:t>static unroll</a:t>
            </a:r>
          </a:p>
        </p:txBody>
      </p:sp>
      <p:cxnSp>
        <p:nvCxnSpPr>
          <p:cNvPr id="24" name="Straight Arrow Connector 23">
            <a:extLst>
              <a:ext uri="{FF2B5EF4-FFF2-40B4-BE49-F238E27FC236}">
                <a16:creationId xmlns:a16="http://schemas.microsoft.com/office/drawing/2014/main" id="{3D2B76ED-AF0F-46BF-896F-9D68771B2C90}"/>
              </a:ext>
            </a:extLst>
          </p:cNvPr>
          <p:cNvCxnSpPr>
            <a:cxnSpLocks/>
            <a:stCxn id="12" idx="3"/>
            <a:endCxn id="21" idx="1"/>
          </p:cNvCxnSpPr>
          <p:nvPr/>
        </p:nvCxnSpPr>
        <p:spPr>
          <a:xfrm>
            <a:off x="5955042" y="3327119"/>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35DD88B-7235-ABFD-46DD-EA3B20284CFA}"/>
              </a:ext>
            </a:extLst>
          </p:cNvPr>
          <p:cNvSpPr txBox="1"/>
          <p:nvPr/>
        </p:nvSpPr>
        <p:spPr>
          <a:xfrm>
            <a:off x="9062916" y="2369687"/>
            <a:ext cx="1334533" cy="338554"/>
          </a:xfrm>
          <a:prstGeom prst="rect">
            <a:avLst/>
          </a:prstGeom>
          <a:noFill/>
        </p:spPr>
        <p:txBody>
          <a:bodyPr wrap="none" rtlCol="0">
            <a:spAutoFit/>
          </a:bodyPr>
          <a:lstStyle/>
          <a:p>
            <a:r>
              <a:rPr lang="en-US" sz="1600"/>
              <a:t>SMT formulas</a:t>
            </a:r>
          </a:p>
        </p:txBody>
      </p:sp>
      <p:cxnSp>
        <p:nvCxnSpPr>
          <p:cNvPr id="26" name="Straight Arrow Connector 25">
            <a:extLst>
              <a:ext uri="{FF2B5EF4-FFF2-40B4-BE49-F238E27FC236}">
                <a16:creationId xmlns:a16="http://schemas.microsoft.com/office/drawing/2014/main" id="{00CB1ACB-9675-518B-EE47-3580C96DAE98}"/>
              </a:ext>
            </a:extLst>
          </p:cNvPr>
          <p:cNvCxnSpPr>
            <a:cxnSpLocks/>
            <a:stCxn id="20" idx="3"/>
            <a:endCxn id="25" idx="1"/>
          </p:cNvCxnSpPr>
          <p:nvPr/>
        </p:nvCxnSpPr>
        <p:spPr>
          <a:xfrm>
            <a:off x="7847376" y="2058302"/>
            <a:ext cx="1215540" cy="480662"/>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91584E-534F-ABC3-3242-904CE3E16198}"/>
              </a:ext>
            </a:extLst>
          </p:cNvPr>
          <p:cNvCxnSpPr>
            <a:cxnSpLocks/>
            <a:stCxn id="21" idx="3"/>
          </p:cNvCxnSpPr>
          <p:nvPr/>
        </p:nvCxnSpPr>
        <p:spPr>
          <a:xfrm flipV="1">
            <a:off x="7847376" y="2630284"/>
            <a:ext cx="1215540" cy="696835"/>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69357C3-3BE1-EB28-05A0-ED8B32A107E0}"/>
              </a:ext>
            </a:extLst>
          </p:cNvPr>
          <p:cNvSpPr txBox="1"/>
          <p:nvPr/>
        </p:nvSpPr>
        <p:spPr>
          <a:xfrm>
            <a:off x="8276121" y="1716273"/>
            <a:ext cx="1654684" cy="523220"/>
          </a:xfrm>
          <a:prstGeom prst="rect">
            <a:avLst/>
          </a:prstGeom>
          <a:noFill/>
        </p:spPr>
        <p:txBody>
          <a:bodyPr wrap="none" rtlCol="0">
            <a:spAutoFit/>
          </a:bodyPr>
          <a:lstStyle/>
          <a:p>
            <a:r>
              <a:rPr lang="en-US" sz="1400"/>
              <a:t>encode semantics &amp;</a:t>
            </a:r>
            <a:br>
              <a:rPr lang="en-US" sz="1400"/>
            </a:br>
            <a:r>
              <a:rPr lang="en-US" sz="1400"/>
              <a:t>refinement check</a:t>
            </a:r>
          </a:p>
        </p:txBody>
      </p:sp>
      <p:cxnSp>
        <p:nvCxnSpPr>
          <p:cNvPr id="29" name="Straight Arrow Connector 28">
            <a:extLst>
              <a:ext uri="{FF2B5EF4-FFF2-40B4-BE49-F238E27FC236}">
                <a16:creationId xmlns:a16="http://schemas.microsoft.com/office/drawing/2014/main" id="{47582723-D28C-0743-B310-829134D88782}"/>
              </a:ext>
            </a:extLst>
          </p:cNvPr>
          <p:cNvCxnSpPr>
            <a:cxnSpLocks/>
            <a:stCxn id="25" idx="2"/>
          </p:cNvCxnSpPr>
          <p:nvPr/>
        </p:nvCxnSpPr>
        <p:spPr>
          <a:xfrm flipH="1">
            <a:off x="9685728" y="2708241"/>
            <a:ext cx="44455" cy="1063978"/>
          </a:xfrm>
          <a:prstGeom prst="straightConnector1">
            <a:avLst/>
          </a:prstGeom>
          <a:ln w="28575">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37D48F-B639-46C5-1264-84A096B005C5}"/>
              </a:ext>
            </a:extLst>
          </p:cNvPr>
          <p:cNvSpPr txBox="1"/>
          <p:nvPr/>
        </p:nvSpPr>
        <p:spPr>
          <a:xfrm>
            <a:off x="8526398" y="4045724"/>
            <a:ext cx="1544012" cy="584775"/>
          </a:xfrm>
          <a:prstGeom prst="rect">
            <a:avLst/>
          </a:prstGeom>
          <a:noFill/>
        </p:spPr>
        <p:txBody>
          <a:bodyPr wrap="none" rtlCol="0">
            <a:spAutoFit/>
          </a:bodyPr>
          <a:lstStyle/>
          <a:p>
            <a:r>
              <a:rPr lang="en-US" sz="1600" dirty="0"/>
              <a:t>UNSAT</a:t>
            </a:r>
            <a:br>
              <a:rPr lang="en-US" sz="1600" dirty="0"/>
            </a:br>
            <a:r>
              <a:rPr lang="en-US" sz="1600" dirty="0"/>
              <a:t>or </a:t>
            </a:r>
            <a:r>
              <a:rPr lang="en-US" sz="1600" b="1" dirty="0"/>
              <a:t>partial</a:t>
            </a:r>
            <a:r>
              <a:rPr lang="en-US" sz="1600" dirty="0"/>
              <a:t> model</a:t>
            </a:r>
          </a:p>
        </p:txBody>
      </p:sp>
      <p:cxnSp>
        <p:nvCxnSpPr>
          <p:cNvPr id="32" name="Straight Arrow Connector 31">
            <a:extLst>
              <a:ext uri="{FF2B5EF4-FFF2-40B4-BE49-F238E27FC236}">
                <a16:creationId xmlns:a16="http://schemas.microsoft.com/office/drawing/2014/main" id="{6A842A46-E3E4-74E7-E7BB-D23940CDA032}"/>
              </a:ext>
            </a:extLst>
          </p:cNvPr>
          <p:cNvCxnSpPr>
            <a:cxnSpLocks/>
          </p:cNvCxnSpPr>
          <p:nvPr/>
        </p:nvCxnSpPr>
        <p:spPr>
          <a:xfrm>
            <a:off x="1308668" y="3619077"/>
            <a:ext cx="2071694"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FCFA224-2D9C-6B35-D764-0AFADB92C421}"/>
              </a:ext>
            </a:extLst>
          </p:cNvPr>
          <p:cNvCxnSpPr>
            <a:cxnSpLocks/>
          </p:cNvCxnSpPr>
          <p:nvPr/>
        </p:nvCxnSpPr>
        <p:spPr>
          <a:xfrm>
            <a:off x="2460467" y="3853028"/>
            <a:ext cx="1310438" cy="2779"/>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7F0017-86F0-E990-F4E9-69D21B0EAA60}"/>
              </a:ext>
            </a:extLst>
          </p:cNvPr>
          <p:cNvCxnSpPr>
            <a:cxnSpLocks/>
          </p:cNvCxnSpPr>
          <p:nvPr/>
        </p:nvCxnSpPr>
        <p:spPr>
          <a:xfrm>
            <a:off x="3259045" y="4006400"/>
            <a:ext cx="5456120"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41E0B8-32DC-E282-FE19-7AC649DEACBC}"/>
              </a:ext>
            </a:extLst>
          </p:cNvPr>
          <p:cNvSpPr txBox="1"/>
          <p:nvPr/>
        </p:nvSpPr>
        <p:spPr>
          <a:xfrm>
            <a:off x="5503683" y="3724534"/>
            <a:ext cx="567912" cy="276999"/>
          </a:xfrm>
          <a:prstGeom prst="rect">
            <a:avLst/>
          </a:prstGeom>
          <a:noFill/>
        </p:spPr>
        <p:txBody>
          <a:bodyPr wrap="none" rtlCol="0">
            <a:spAutoFit/>
          </a:bodyPr>
          <a:lstStyle/>
          <a:p>
            <a:r>
              <a:rPr lang="en-US" sz="1200">
                <a:solidFill>
                  <a:schemeClr val="tx1">
                    <a:lumMod val="50000"/>
                    <a:lumOff val="50000"/>
                  </a:schemeClr>
                </a:solidFill>
              </a:rPr>
              <a:t>Alive2</a:t>
            </a:r>
          </a:p>
        </p:txBody>
      </p:sp>
      <p:sp>
        <p:nvSpPr>
          <p:cNvPr id="36" name="TextBox 35">
            <a:extLst>
              <a:ext uri="{FF2B5EF4-FFF2-40B4-BE49-F238E27FC236}">
                <a16:creationId xmlns:a16="http://schemas.microsoft.com/office/drawing/2014/main" id="{0A1A9E9B-D6D0-DC08-F3AA-47EBEF4DC041}"/>
              </a:ext>
            </a:extLst>
          </p:cNvPr>
          <p:cNvSpPr txBox="1"/>
          <p:nvPr/>
        </p:nvSpPr>
        <p:spPr>
          <a:xfrm>
            <a:off x="1788009" y="3362835"/>
            <a:ext cx="1159548" cy="276999"/>
          </a:xfrm>
          <a:prstGeom prst="rect">
            <a:avLst/>
          </a:prstGeom>
          <a:noFill/>
        </p:spPr>
        <p:txBody>
          <a:bodyPr wrap="none" rtlCol="0">
            <a:spAutoFit/>
          </a:bodyPr>
          <a:lstStyle/>
          <a:p>
            <a:r>
              <a:rPr lang="en-US" sz="1200">
                <a:solidFill>
                  <a:schemeClr val="tx1">
                    <a:lumMod val="50000"/>
                    <a:lumOff val="50000"/>
                  </a:schemeClr>
                </a:solidFill>
              </a:rPr>
              <a:t>clang, </a:t>
            </a:r>
            <a:r>
              <a:rPr lang="en-US" sz="1200" err="1">
                <a:solidFill>
                  <a:schemeClr val="tx1">
                    <a:lumMod val="50000"/>
                    <a:lumOff val="50000"/>
                  </a:schemeClr>
                </a:solidFill>
              </a:rPr>
              <a:t>rustc</a:t>
            </a:r>
            <a:r>
              <a:rPr lang="en-US" sz="1200">
                <a:solidFill>
                  <a:schemeClr val="tx1">
                    <a:lumMod val="50000"/>
                    <a:lumOff val="50000"/>
                  </a:schemeClr>
                </a:solidFill>
              </a:rPr>
              <a:t>, </a:t>
            </a:r>
            <a:r>
              <a:rPr lang="en-US" sz="1200" err="1">
                <a:solidFill>
                  <a:schemeClr val="tx1">
                    <a:lumMod val="50000"/>
                    <a:lumOff val="50000"/>
                  </a:schemeClr>
                </a:solidFill>
              </a:rPr>
              <a:t>etc</a:t>
            </a:r>
            <a:endParaRPr lang="en-US" sz="1200">
              <a:solidFill>
                <a:schemeClr val="tx1">
                  <a:lumMod val="50000"/>
                  <a:lumOff val="50000"/>
                </a:schemeClr>
              </a:solidFill>
            </a:endParaRPr>
          </a:p>
        </p:txBody>
      </p:sp>
      <p:sp>
        <p:nvSpPr>
          <p:cNvPr id="37" name="TextBox 36">
            <a:extLst>
              <a:ext uri="{FF2B5EF4-FFF2-40B4-BE49-F238E27FC236}">
                <a16:creationId xmlns:a16="http://schemas.microsoft.com/office/drawing/2014/main" id="{6E4A69AE-D98C-245F-F592-1BD535225572}"/>
              </a:ext>
            </a:extLst>
          </p:cNvPr>
          <p:cNvSpPr txBox="1"/>
          <p:nvPr/>
        </p:nvSpPr>
        <p:spPr>
          <a:xfrm>
            <a:off x="2872028" y="3626442"/>
            <a:ext cx="519886" cy="276999"/>
          </a:xfrm>
          <a:prstGeom prst="rect">
            <a:avLst/>
          </a:prstGeom>
          <a:noFill/>
        </p:spPr>
        <p:txBody>
          <a:bodyPr wrap="none" rtlCol="0">
            <a:spAutoFit/>
          </a:bodyPr>
          <a:lstStyle/>
          <a:p>
            <a:r>
              <a:rPr lang="en-US" sz="1200">
                <a:solidFill>
                  <a:schemeClr val="tx1">
                    <a:lumMod val="50000"/>
                    <a:lumOff val="50000"/>
                  </a:schemeClr>
                </a:solidFill>
              </a:rPr>
              <a:t>LLVM</a:t>
            </a:r>
          </a:p>
        </p:txBody>
      </p:sp>
      <p:sp>
        <p:nvSpPr>
          <p:cNvPr id="39" name="TextBox 38">
            <a:extLst>
              <a:ext uri="{FF2B5EF4-FFF2-40B4-BE49-F238E27FC236}">
                <a16:creationId xmlns:a16="http://schemas.microsoft.com/office/drawing/2014/main" id="{3AB2E017-83AF-92F2-9058-B0AE6CDBFBAA}"/>
              </a:ext>
            </a:extLst>
          </p:cNvPr>
          <p:cNvSpPr txBox="1"/>
          <p:nvPr/>
        </p:nvSpPr>
        <p:spPr>
          <a:xfrm>
            <a:off x="2719892" y="4909107"/>
            <a:ext cx="1320939" cy="369332"/>
          </a:xfrm>
          <a:prstGeom prst="rect">
            <a:avLst/>
          </a:prstGeom>
          <a:noFill/>
        </p:spPr>
        <p:txBody>
          <a:bodyPr wrap="none" rtlCol="0">
            <a:spAutoFit/>
          </a:bodyPr>
          <a:lstStyle/>
          <a:p>
            <a:r>
              <a:rPr lang="en-US" dirty="0"/>
              <a:t>Alive2 tactic</a:t>
            </a:r>
          </a:p>
        </p:txBody>
      </p:sp>
      <p:pic>
        <p:nvPicPr>
          <p:cNvPr id="41" name="Picture 40">
            <a:extLst>
              <a:ext uri="{FF2B5EF4-FFF2-40B4-BE49-F238E27FC236}">
                <a16:creationId xmlns:a16="http://schemas.microsoft.com/office/drawing/2014/main" id="{6DF23CF7-DDA0-0AF3-8A7A-9593C43EFE45}"/>
              </a:ext>
            </a:extLst>
          </p:cNvPr>
          <p:cNvPicPr>
            <a:picLocks noChangeAspect="1"/>
          </p:cNvPicPr>
          <p:nvPr/>
        </p:nvPicPr>
        <p:blipFill>
          <a:blip r:embed="rId3"/>
          <a:stretch>
            <a:fillRect/>
          </a:stretch>
        </p:blipFill>
        <p:spPr>
          <a:xfrm>
            <a:off x="4465544" y="4909107"/>
            <a:ext cx="7238704" cy="1629330"/>
          </a:xfrm>
          <a:prstGeom prst="rect">
            <a:avLst/>
          </a:prstGeom>
        </p:spPr>
      </p:pic>
    </p:spTree>
    <p:extLst>
      <p:ext uri="{BB962C8B-B14F-4D97-AF65-F5344CB8AC3E}">
        <p14:creationId xmlns:p14="http://schemas.microsoft.com/office/powerpoint/2010/main" val="3505331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 Use case Alive2</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38200" y="1543403"/>
            <a:ext cx="10515600" cy="4351338"/>
          </a:xfrm>
        </p:spPr>
        <p:txBody>
          <a:bodyPr/>
          <a:lstStyle/>
          <a:p>
            <a:r>
              <a:rPr lang="en-US" dirty="0"/>
              <a:t>Alive2 formulas: </a:t>
            </a:r>
          </a:p>
          <a:p>
            <a:pPr lvl="1"/>
            <a:r>
              <a:rPr lang="en-US" b="0" i="0" dirty="0">
                <a:solidFill>
                  <a:srgbClr val="000000"/>
                </a:solidFill>
                <a:effectLst/>
              </a:rPr>
              <a:t>bit-vectors, arrays, lambdas, floating-point numbers, EUF, quantifiers</a:t>
            </a:r>
          </a:p>
          <a:p>
            <a:pPr lvl="1"/>
            <a:endParaRPr lang="en-US" dirty="0">
              <a:solidFill>
                <a:srgbClr val="000000"/>
              </a:solidFill>
            </a:endParaRPr>
          </a:p>
          <a:p>
            <a:r>
              <a:rPr lang="en-US" dirty="0">
                <a:solidFill>
                  <a:srgbClr val="000000"/>
                </a:solidFill>
              </a:rPr>
              <a:t>Use only “hardened tactics” for production</a:t>
            </a:r>
          </a:p>
          <a:p>
            <a:pPr lvl="1"/>
            <a:r>
              <a:rPr lang="en-US" dirty="0">
                <a:solidFill>
                  <a:srgbClr val="000000"/>
                </a:solidFill>
              </a:rPr>
              <a:t>Respect memory limits</a:t>
            </a:r>
          </a:p>
          <a:p>
            <a:pPr lvl="1"/>
            <a:r>
              <a:rPr lang="en-US" dirty="0">
                <a:solidFill>
                  <a:srgbClr val="000000"/>
                </a:solidFill>
              </a:rPr>
              <a:t>Always simplifying</a:t>
            </a:r>
          </a:p>
          <a:p>
            <a:pPr lvl="1"/>
            <a:endParaRPr lang="en-US" dirty="0">
              <a:solidFill>
                <a:srgbClr val="000000"/>
              </a:solidFill>
            </a:endParaRPr>
          </a:p>
          <a:p>
            <a:r>
              <a:rPr lang="en-US" dirty="0">
                <a:solidFill>
                  <a:srgbClr val="000000"/>
                </a:solidFill>
              </a:rPr>
              <a:t>Simplifications enable new simplifications</a:t>
            </a:r>
          </a:p>
          <a:p>
            <a:pPr lvl="1"/>
            <a:r>
              <a:rPr lang="en-US" dirty="0">
                <a:solidFill>
                  <a:srgbClr val="000000"/>
                </a:solidFill>
              </a:rPr>
              <a:t>same tactics run multiple times</a:t>
            </a:r>
            <a:endParaRPr lang="en-US" dirty="0"/>
          </a:p>
        </p:txBody>
      </p:sp>
      <p:pic>
        <p:nvPicPr>
          <p:cNvPr id="2" name="Picture 1">
            <a:extLst>
              <a:ext uri="{FF2B5EF4-FFF2-40B4-BE49-F238E27FC236}">
                <a16:creationId xmlns:a16="http://schemas.microsoft.com/office/drawing/2014/main" id="{DC8AAAB1-9EA9-6F2B-00AA-14F39473FA7E}"/>
              </a:ext>
            </a:extLst>
          </p:cNvPr>
          <p:cNvPicPr>
            <a:picLocks noChangeAspect="1"/>
          </p:cNvPicPr>
          <p:nvPr/>
        </p:nvPicPr>
        <p:blipFill>
          <a:blip r:embed="rId3"/>
          <a:stretch>
            <a:fillRect/>
          </a:stretch>
        </p:blipFill>
        <p:spPr>
          <a:xfrm>
            <a:off x="5589737" y="5314598"/>
            <a:ext cx="6602263" cy="1486076"/>
          </a:xfrm>
          <a:prstGeom prst="rect">
            <a:avLst/>
          </a:prstGeom>
        </p:spPr>
      </p:pic>
    </p:spTree>
    <p:extLst>
      <p:ext uri="{BB962C8B-B14F-4D97-AF65-F5344CB8AC3E}">
        <p14:creationId xmlns:p14="http://schemas.microsoft.com/office/powerpoint/2010/main" val="34794439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–which tactics to use?</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22873" y="1563769"/>
            <a:ext cx="10515600" cy="1325563"/>
          </a:xfrm>
        </p:spPr>
        <p:txBody>
          <a:bodyPr/>
          <a:lstStyle/>
          <a:p>
            <a:r>
              <a:rPr lang="en-US" dirty="0"/>
              <a:t>A1: it is </a:t>
            </a:r>
            <a:r>
              <a:rPr lang="en-US"/>
              <a:t>an “experimental science</a:t>
            </a:r>
            <a:r>
              <a:rPr lang="en-US" dirty="0"/>
              <a:t>”</a:t>
            </a:r>
          </a:p>
          <a:p>
            <a:r>
              <a:rPr lang="en-US" dirty="0"/>
              <a:t>A2: built-in tactics may be classified according to attributes</a:t>
            </a:r>
          </a:p>
          <a:p>
            <a:endParaRPr lang="en-US" dirty="0"/>
          </a:p>
        </p:txBody>
      </p:sp>
      <p:sp>
        <p:nvSpPr>
          <p:cNvPr id="2" name="Rectangle: Rounded Corners 1">
            <a:extLst>
              <a:ext uri="{FF2B5EF4-FFF2-40B4-BE49-F238E27FC236}">
                <a16:creationId xmlns:a16="http://schemas.microsoft.com/office/drawing/2014/main" id="{7F68FB53-E2B7-2B75-DE20-56C962C2679C}"/>
              </a:ext>
            </a:extLst>
          </p:cNvPr>
          <p:cNvSpPr/>
          <p:nvPr/>
        </p:nvSpPr>
        <p:spPr>
          <a:xfrm>
            <a:off x="1839749" y="2900855"/>
            <a:ext cx="2007475" cy="655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a:t>
            </a:r>
          </a:p>
        </p:txBody>
      </p:sp>
      <p:sp>
        <p:nvSpPr>
          <p:cNvPr id="3" name="Rectangle: Rounded Corners 2">
            <a:extLst>
              <a:ext uri="{FF2B5EF4-FFF2-40B4-BE49-F238E27FC236}">
                <a16:creationId xmlns:a16="http://schemas.microsoft.com/office/drawing/2014/main" id="{C7C1754C-726C-BBA1-FEF2-6FA042819362}"/>
              </a:ext>
            </a:extLst>
          </p:cNvPr>
          <p:cNvSpPr/>
          <p:nvPr/>
        </p:nvSpPr>
        <p:spPr>
          <a:xfrm>
            <a:off x="5413046"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Translations</a:t>
            </a:r>
          </a:p>
        </p:txBody>
      </p:sp>
      <p:sp>
        <p:nvSpPr>
          <p:cNvPr id="4" name="Rectangle: Rounded Corners 3">
            <a:extLst>
              <a:ext uri="{FF2B5EF4-FFF2-40B4-BE49-F238E27FC236}">
                <a16:creationId xmlns:a16="http://schemas.microsoft.com/office/drawing/2014/main" id="{B989008F-3819-0AC7-89A0-50B75BBDCCFE}"/>
              </a:ext>
            </a:extLst>
          </p:cNvPr>
          <p:cNvSpPr/>
          <p:nvPr/>
        </p:nvSpPr>
        <p:spPr>
          <a:xfrm>
            <a:off x="8986343"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Specific</a:t>
            </a:r>
          </a:p>
        </p:txBody>
      </p:sp>
      <p:sp>
        <p:nvSpPr>
          <p:cNvPr id="5" name="Rectangle: Rounded Corners 4">
            <a:extLst>
              <a:ext uri="{FF2B5EF4-FFF2-40B4-BE49-F238E27FC236}">
                <a16:creationId xmlns:a16="http://schemas.microsoft.com/office/drawing/2014/main" id="{8F2059B0-E597-1905-DAFC-15CF8D1D4BB8}"/>
              </a:ext>
            </a:extLst>
          </p:cNvPr>
          <p:cNvSpPr/>
          <p:nvPr/>
        </p:nvSpPr>
        <p:spPr>
          <a:xfrm>
            <a:off x="399303" y="3997272"/>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Contracting</a:t>
            </a:r>
          </a:p>
        </p:txBody>
      </p:sp>
      <p:sp>
        <p:nvSpPr>
          <p:cNvPr id="6" name="Rectangle: Rounded Corners 5">
            <a:extLst>
              <a:ext uri="{FF2B5EF4-FFF2-40B4-BE49-F238E27FC236}">
                <a16:creationId xmlns:a16="http://schemas.microsoft.com/office/drawing/2014/main" id="{A7ED2DF3-442C-2C95-AA92-173DEF8AF717}"/>
              </a:ext>
            </a:extLst>
          </p:cNvPr>
          <p:cNvSpPr/>
          <p:nvPr/>
        </p:nvSpPr>
        <p:spPr>
          <a:xfrm>
            <a:off x="2874578" y="4005974"/>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Expanding</a:t>
            </a:r>
          </a:p>
        </p:txBody>
      </p:sp>
      <p:sp>
        <p:nvSpPr>
          <p:cNvPr id="9" name="TextBox 8">
            <a:extLst>
              <a:ext uri="{FF2B5EF4-FFF2-40B4-BE49-F238E27FC236}">
                <a16:creationId xmlns:a16="http://schemas.microsoft.com/office/drawing/2014/main" id="{25F1314D-A8DB-5BC4-7528-CC1F1EE27071}"/>
              </a:ext>
            </a:extLst>
          </p:cNvPr>
          <p:cNvSpPr txBox="1"/>
          <p:nvPr/>
        </p:nvSpPr>
        <p:spPr>
          <a:xfrm>
            <a:off x="596792" y="4843357"/>
            <a:ext cx="1854995" cy="1754326"/>
          </a:xfrm>
          <a:prstGeom prst="rect">
            <a:avLst/>
          </a:prstGeom>
          <a:noFill/>
        </p:spPr>
        <p:txBody>
          <a:bodyPr wrap="none" rtlCol="0">
            <a:spAutoFit/>
          </a:bodyPr>
          <a:lstStyle/>
          <a:p>
            <a:r>
              <a:rPr lang="en-US" dirty="0"/>
              <a:t>simplify </a:t>
            </a:r>
          </a:p>
          <a:p>
            <a:r>
              <a:rPr lang="en-US" dirty="0"/>
              <a:t>propagate-values </a:t>
            </a:r>
          </a:p>
          <a:p>
            <a:r>
              <a:rPr lang="en-US" dirty="0" err="1"/>
              <a:t>elim-uncnstr</a:t>
            </a:r>
            <a:endParaRPr lang="en-US" dirty="0"/>
          </a:p>
          <a:p>
            <a:r>
              <a:rPr lang="en-US" dirty="0"/>
              <a:t>solve-</a:t>
            </a:r>
            <a:r>
              <a:rPr lang="en-US" dirty="0" err="1"/>
              <a:t>eqs</a:t>
            </a:r>
            <a:endParaRPr lang="en-US" dirty="0"/>
          </a:p>
          <a:p>
            <a:r>
              <a:rPr lang="en-US" dirty="0" err="1"/>
              <a:t>qe</a:t>
            </a:r>
            <a:r>
              <a:rPr lang="en-US" dirty="0"/>
              <a:t>-lite</a:t>
            </a:r>
          </a:p>
          <a:p>
            <a:r>
              <a:rPr lang="en-US" dirty="0" err="1"/>
              <a:t>qe</a:t>
            </a:r>
            <a:endParaRPr lang="en-US" dirty="0"/>
          </a:p>
        </p:txBody>
      </p:sp>
      <p:sp>
        <p:nvSpPr>
          <p:cNvPr id="10" name="TextBox 9">
            <a:extLst>
              <a:ext uri="{FF2B5EF4-FFF2-40B4-BE49-F238E27FC236}">
                <a16:creationId xmlns:a16="http://schemas.microsoft.com/office/drawing/2014/main" id="{F3456CF8-A831-195B-66CE-7A5C5DD7B348}"/>
              </a:ext>
            </a:extLst>
          </p:cNvPr>
          <p:cNvSpPr txBox="1"/>
          <p:nvPr/>
        </p:nvSpPr>
        <p:spPr>
          <a:xfrm>
            <a:off x="3111061" y="4952964"/>
            <a:ext cx="1472326" cy="369332"/>
          </a:xfrm>
          <a:prstGeom prst="rect">
            <a:avLst/>
          </a:prstGeom>
          <a:noFill/>
        </p:spPr>
        <p:txBody>
          <a:bodyPr wrap="none" rtlCol="0">
            <a:spAutoFit/>
          </a:bodyPr>
          <a:lstStyle/>
          <a:p>
            <a:r>
              <a:rPr lang="en-US" dirty="0"/>
              <a:t>blast-term-</a:t>
            </a:r>
            <a:r>
              <a:rPr lang="en-US" dirty="0" err="1"/>
              <a:t>ite</a:t>
            </a:r>
            <a:endParaRPr lang="en-US" dirty="0"/>
          </a:p>
        </p:txBody>
      </p:sp>
      <p:sp>
        <p:nvSpPr>
          <p:cNvPr id="14" name="TextBox 13">
            <a:extLst>
              <a:ext uri="{FF2B5EF4-FFF2-40B4-BE49-F238E27FC236}">
                <a16:creationId xmlns:a16="http://schemas.microsoft.com/office/drawing/2014/main" id="{9AA42DD1-7B9C-ADE9-297A-107916B3C577}"/>
              </a:ext>
            </a:extLst>
          </p:cNvPr>
          <p:cNvSpPr txBox="1"/>
          <p:nvPr/>
        </p:nvSpPr>
        <p:spPr>
          <a:xfrm>
            <a:off x="1995985" y="5845215"/>
            <a:ext cx="2115205" cy="646331"/>
          </a:xfrm>
          <a:prstGeom prst="rect">
            <a:avLst/>
          </a:prstGeom>
          <a:noFill/>
        </p:spPr>
        <p:txBody>
          <a:bodyPr wrap="square">
            <a:spAutoFit/>
          </a:bodyPr>
          <a:lstStyle/>
          <a:p>
            <a:r>
              <a:rPr lang="en-US" dirty="0" err="1"/>
              <a:t>cxt</a:t>
            </a:r>
            <a:r>
              <a:rPr lang="en-US" dirty="0"/>
              <a:t>-simplify</a:t>
            </a:r>
          </a:p>
          <a:p>
            <a:r>
              <a:rPr lang="en-US" dirty="0" err="1"/>
              <a:t>ctx</a:t>
            </a:r>
            <a:r>
              <a:rPr lang="en-US" dirty="0"/>
              <a:t>-solver-simplify</a:t>
            </a:r>
          </a:p>
        </p:txBody>
      </p:sp>
      <p:sp>
        <p:nvSpPr>
          <p:cNvPr id="15" name="TextBox 14">
            <a:extLst>
              <a:ext uri="{FF2B5EF4-FFF2-40B4-BE49-F238E27FC236}">
                <a16:creationId xmlns:a16="http://schemas.microsoft.com/office/drawing/2014/main" id="{0928E3A1-12C8-A1A3-8408-56D89353437C}"/>
              </a:ext>
            </a:extLst>
          </p:cNvPr>
          <p:cNvSpPr txBox="1"/>
          <p:nvPr/>
        </p:nvSpPr>
        <p:spPr>
          <a:xfrm>
            <a:off x="5764885" y="3844968"/>
            <a:ext cx="1192186" cy="3416320"/>
          </a:xfrm>
          <a:prstGeom prst="rect">
            <a:avLst/>
          </a:prstGeom>
          <a:noFill/>
        </p:spPr>
        <p:txBody>
          <a:bodyPr wrap="none" rtlCol="0">
            <a:spAutoFit/>
          </a:bodyPr>
          <a:lstStyle/>
          <a:p>
            <a:r>
              <a:rPr lang="en-US" dirty="0" err="1"/>
              <a:t>nnf</a:t>
            </a:r>
            <a:endParaRPr lang="en-US" dirty="0"/>
          </a:p>
          <a:p>
            <a:r>
              <a:rPr lang="en-US" dirty="0" err="1"/>
              <a:t>tseitin-cnf</a:t>
            </a:r>
            <a:endParaRPr lang="en-US" dirty="0"/>
          </a:p>
          <a:p>
            <a:endParaRPr lang="en-US" dirty="0"/>
          </a:p>
          <a:p>
            <a:r>
              <a:rPr lang="en-US" dirty="0"/>
              <a:t>bvarray2uf</a:t>
            </a:r>
          </a:p>
          <a:p>
            <a:r>
              <a:rPr lang="en-US" dirty="0"/>
              <a:t>bt2bv</a:t>
            </a:r>
          </a:p>
          <a:p>
            <a:r>
              <a:rPr lang="en-US" dirty="0"/>
              <a:t>eq2bv</a:t>
            </a:r>
          </a:p>
          <a:p>
            <a:r>
              <a:rPr lang="en-US" dirty="0"/>
              <a:t>card2bv</a:t>
            </a:r>
          </a:p>
          <a:p>
            <a:r>
              <a:rPr lang="en-US" dirty="0"/>
              <a:t>lia2card</a:t>
            </a:r>
          </a:p>
          <a:p>
            <a:r>
              <a:rPr lang="en-US" dirty="0"/>
              <a:t>lia2pb</a:t>
            </a:r>
            <a:br>
              <a:rPr lang="en-US" dirty="0"/>
            </a:br>
            <a:r>
              <a:rPr lang="en-US" dirty="0"/>
              <a:t>pb2bv</a:t>
            </a:r>
          </a:p>
          <a:p>
            <a:endParaRPr lang="en-US" dirty="0"/>
          </a:p>
          <a:p>
            <a:endParaRPr lang="en-US" dirty="0"/>
          </a:p>
        </p:txBody>
      </p:sp>
      <p:sp>
        <p:nvSpPr>
          <p:cNvPr id="16" name="TextBox 15">
            <a:extLst>
              <a:ext uri="{FF2B5EF4-FFF2-40B4-BE49-F238E27FC236}">
                <a16:creationId xmlns:a16="http://schemas.microsoft.com/office/drawing/2014/main" id="{627A9610-7960-7966-8886-0C943D085222}"/>
              </a:ext>
            </a:extLst>
          </p:cNvPr>
          <p:cNvSpPr txBox="1"/>
          <p:nvPr/>
        </p:nvSpPr>
        <p:spPr>
          <a:xfrm>
            <a:off x="9206388" y="3764141"/>
            <a:ext cx="184731" cy="646331"/>
          </a:xfrm>
          <a:prstGeom prst="rect">
            <a:avLst/>
          </a:prstGeom>
          <a:noFill/>
        </p:spPr>
        <p:txBody>
          <a:bodyPr wrap="none" rtlCol="0">
            <a:spAutoFit/>
          </a:bodyPr>
          <a:lstStyle/>
          <a:p>
            <a:endParaRPr lang="en-US" dirty="0"/>
          </a:p>
          <a:p>
            <a:endParaRPr lang="en-US" dirty="0"/>
          </a:p>
        </p:txBody>
      </p:sp>
      <p:cxnSp>
        <p:nvCxnSpPr>
          <p:cNvPr id="18" name="Straight Arrow Connector 17">
            <a:extLst>
              <a:ext uri="{FF2B5EF4-FFF2-40B4-BE49-F238E27FC236}">
                <a16:creationId xmlns:a16="http://schemas.microsoft.com/office/drawing/2014/main" id="{3FB035D6-1F70-59CA-F060-968978B4A944}"/>
              </a:ext>
            </a:extLst>
          </p:cNvPr>
          <p:cNvCxnSpPr>
            <a:cxnSpLocks/>
            <a:stCxn id="2" idx="2"/>
            <a:endCxn id="5" idx="0"/>
          </p:cNvCxnSpPr>
          <p:nvPr/>
        </p:nvCxnSpPr>
        <p:spPr>
          <a:xfrm flipH="1">
            <a:off x="1403041" y="3556465"/>
            <a:ext cx="1440446" cy="440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DB7490-ED7E-505E-A8C3-1DE22DA143EA}"/>
              </a:ext>
            </a:extLst>
          </p:cNvPr>
          <p:cNvCxnSpPr>
            <a:cxnSpLocks/>
            <a:stCxn id="2" idx="2"/>
            <a:endCxn id="6" idx="0"/>
          </p:cNvCxnSpPr>
          <p:nvPr/>
        </p:nvCxnSpPr>
        <p:spPr>
          <a:xfrm>
            <a:off x="2843487" y="3556465"/>
            <a:ext cx="1034829" cy="449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5FE085-364F-6D86-8736-8B9B5C99212D}"/>
              </a:ext>
            </a:extLst>
          </p:cNvPr>
          <p:cNvSpPr txBox="1"/>
          <p:nvPr/>
        </p:nvSpPr>
        <p:spPr>
          <a:xfrm>
            <a:off x="9417496" y="3776868"/>
            <a:ext cx="1250214" cy="1754326"/>
          </a:xfrm>
          <a:prstGeom prst="rect">
            <a:avLst/>
          </a:prstGeom>
          <a:noFill/>
        </p:spPr>
        <p:txBody>
          <a:bodyPr wrap="none" rtlCol="0">
            <a:spAutoFit/>
          </a:bodyPr>
          <a:lstStyle/>
          <a:p>
            <a:r>
              <a:rPr lang="en-US" dirty="0" err="1"/>
              <a:t>fm</a:t>
            </a:r>
            <a:endParaRPr lang="en-US" dirty="0"/>
          </a:p>
          <a:p>
            <a:r>
              <a:rPr lang="en-US" dirty="0"/>
              <a:t>purify-</a:t>
            </a:r>
            <a:r>
              <a:rPr lang="en-US" dirty="0" err="1"/>
              <a:t>arith</a:t>
            </a:r>
            <a:endParaRPr lang="en-US" dirty="0"/>
          </a:p>
          <a:p>
            <a:r>
              <a:rPr lang="en-US" dirty="0"/>
              <a:t>bit-blast</a:t>
            </a:r>
          </a:p>
          <a:p>
            <a:endParaRPr lang="en-US" dirty="0"/>
          </a:p>
          <a:p>
            <a:endParaRPr lang="en-US" dirty="0"/>
          </a:p>
          <a:p>
            <a:endParaRPr lang="en-US" dirty="0"/>
          </a:p>
        </p:txBody>
      </p:sp>
      <p:sp>
        <p:nvSpPr>
          <p:cNvPr id="22" name="Right Brace 21">
            <a:extLst>
              <a:ext uri="{FF2B5EF4-FFF2-40B4-BE49-F238E27FC236}">
                <a16:creationId xmlns:a16="http://schemas.microsoft.com/office/drawing/2014/main" id="{8CAD2F0D-0BE7-99A7-2034-A9F3B483A02B}"/>
              </a:ext>
            </a:extLst>
          </p:cNvPr>
          <p:cNvSpPr/>
          <p:nvPr/>
        </p:nvSpPr>
        <p:spPr>
          <a:xfrm>
            <a:off x="6957071" y="4782207"/>
            <a:ext cx="189963" cy="1843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5525381A-C9E9-00EF-256E-0776EEEDFB40}"/>
              </a:ext>
            </a:extLst>
          </p:cNvPr>
          <p:cNvSpPr txBox="1"/>
          <p:nvPr/>
        </p:nvSpPr>
        <p:spPr>
          <a:xfrm>
            <a:off x="7203244" y="4914512"/>
            <a:ext cx="1778115" cy="1477328"/>
          </a:xfrm>
          <a:prstGeom prst="rect">
            <a:avLst/>
          </a:prstGeom>
          <a:noFill/>
        </p:spPr>
        <p:txBody>
          <a:bodyPr wrap="none" rtlCol="0">
            <a:spAutoFit/>
          </a:bodyPr>
          <a:lstStyle/>
          <a:p>
            <a:r>
              <a:rPr lang="en-US" dirty="0"/>
              <a:t>Reduce Array </a:t>
            </a:r>
            <a:br>
              <a:rPr lang="en-US" dirty="0"/>
            </a:br>
            <a:r>
              <a:rPr lang="en-US" dirty="0"/>
              <a:t>to EUF</a:t>
            </a:r>
          </a:p>
          <a:p>
            <a:endParaRPr lang="en-US" dirty="0"/>
          </a:p>
          <a:p>
            <a:r>
              <a:rPr lang="en-US" dirty="0"/>
              <a:t>Reduce </a:t>
            </a:r>
            <a:r>
              <a:rPr lang="en-US" dirty="0" err="1"/>
              <a:t>Arith</a:t>
            </a:r>
            <a:r>
              <a:rPr lang="en-US" dirty="0"/>
              <a:t> </a:t>
            </a:r>
            <a:br>
              <a:rPr lang="en-US" dirty="0"/>
            </a:br>
            <a:r>
              <a:rPr lang="en-US" dirty="0"/>
              <a:t>to finite domains</a:t>
            </a:r>
          </a:p>
        </p:txBody>
      </p:sp>
    </p:spTree>
    <p:extLst>
      <p:ext uri="{BB962C8B-B14F-4D97-AF65-F5344CB8AC3E}">
        <p14:creationId xmlns:p14="http://schemas.microsoft.com/office/powerpoint/2010/main" val="1798162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by truth-preservation</a:t>
            </a:r>
          </a:p>
        </p:txBody>
      </p:sp>
      <p:pic>
        <p:nvPicPr>
          <p:cNvPr id="7" name="Picture 6">
            <a:extLst>
              <a:ext uri="{FF2B5EF4-FFF2-40B4-BE49-F238E27FC236}">
                <a16:creationId xmlns:a16="http://schemas.microsoft.com/office/drawing/2014/main" id="{D084977F-C6CB-909D-2373-65DA9BE580AB}"/>
              </a:ext>
            </a:extLst>
          </p:cNvPr>
          <p:cNvPicPr>
            <a:picLocks noChangeAspect="1"/>
          </p:cNvPicPr>
          <p:nvPr/>
        </p:nvPicPr>
        <p:blipFill>
          <a:blip r:embed="rId2"/>
          <a:stretch>
            <a:fillRect/>
          </a:stretch>
        </p:blipFill>
        <p:spPr>
          <a:xfrm>
            <a:off x="838200" y="2567741"/>
            <a:ext cx="10846476" cy="1722517"/>
          </a:xfrm>
          <a:prstGeom prst="rect">
            <a:avLst/>
          </a:prstGeom>
        </p:spPr>
      </p:pic>
    </p:spTree>
    <p:extLst>
      <p:ext uri="{BB962C8B-B14F-4D97-AF65-F5344CB8AC3E}">
        <p14:creationId xmlns:p14="http://schemas.microsoft.com/office/powerpoint/2010/main" val="3596910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model preservation</a:t>
            </a:r>
          </a:p>
        </p:txBody>
      </p:sp>
      <p:pic>
        <p:nvPicPr>
          <p:cNvPr id="4" name="Picture 3">
            <a:extLst>
              <a:ext uri="{FF2B5EF4-FFF2-40B4-BE49-F238E27FC236}">
                <a16:creationId xmlns:a16="http://schemas.microsoft.com/office/drawing/2014/main" id="{E24DF4F7-62AF-919D-1917-87B7B91CADF0}"/>
              </a:ext>
            </a:extLst>
          </p:cNvPr>
          <p:cNvPicPr>
            <a:picLocks noChangeAspect="1"/>
          </p:cNvPicPr>
          <p:nvPr/>
        </p:nvPicPr>
        <p:blipFill rotWithShape="1">
          <a:blip r:embed="rId2"/>
          <a:srcRect t="5006"/>
          <a:stretch/>
        </p:blipFill>
        <p:spPr>
          <a:xfrm>
            <a:off x="1305224" y="2301766"/>
            <a:ext cx="9350326" cy="2592720"/>
          </a:xfrm>
          <a:prstGeom prst="rect">
            <a:avLst/>
          </a:prstGeom>
        </p:spPr>
      </p:pic>
      <p:sp>
        <p:nvSpPr>
          <p:cNvPr id="5" name="TextBox 4">
            <a:extLst>
              <a:ext uri="{FF2B5EF4-FFF2-40B4-BE49-F238E27FC236}">
                <a16:creationId xmlns:a16="http://schemas.microsoft.com/office/drawing/2014/main" id="{FEC035DF-5201-996A-9C00-F8926CC9B78D}"/>
              </a:ext>
            </a:extLst>
          </p:cNvPr>
          <p:cNvSpPr txBox="1"/>
          <p:nvPr/>
        </p:nvSpPr>
        <p:spPr>
          <a:xfrm>
            <a:off x="1330048" y="5612524"/>
            <a:ext cx="9220088" cy="369332"/>
          </a:xfrm>
          <a:prstGeom prst="rect">
            <a:avLst/>
          </a:prstGeom>
          <a:noFill/>
        </p:spPr>
        <p:txBody>
          <a:bodyPr wrap="none" rtlCol="0">
            <a:spAutoFit/>
          </a:bodyPr>
          <a:lstStyle/>
          <a:p>
            <a:r>
              <a:rPr lang="en-US" b="1" dirty="0"/>
              <a:t>Upcoming functionality: </a:t>
            </a:r>
            <a:r>
              <a:rPr lang="en-US" dirty="0"/>
              <a:t>Rigid and under-constrained tactics can be used for incremental solving</a:t>
            </a:r>
          </a:p>
        </p:txBody>
      </p:sp>
    </p:spTree>
    <p:extLst>
      <p:ext uri="{BB962C8B-B14F-4D97-AF65-F5344CB8AC3E}">
        <p14:creationId xmlns:p14="http://schemas.microsoft.com/office/powerpoint/2010/main" val="8513633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37686257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415745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654932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569079361"/>
              </p:ext>
            </p:extLst>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23178955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dirty="0">
                <a:solidFill>
                  <a:srgbClr val="0070C0"/>
                </a:solidFill>
                <a:latin typeface="Calibri"/>
                <a:ea typeface="+mn-ea"/>
                <a:cs typeface="+mn-cs"/>
              </a:rPr>
              <a:t>x </a:t>
            </a:r>
            <a:r>
              <a:rPr lang="en-US" sz="1800" kern="1200" dirty="0">
                <a:solidFill>
                  <a:srgbClr val="0070C0"/>
                </a:solidFill>
                <a:latin typeface="Calibri"/>
                <a:ea typeface="+mn-ea"/>
                <a:cs typeface="+mn-cs"/>
                <a:sym typeface="Symbol"/>
              </a:rPr>
              <a:t> 0, y = x + 1, y</a:t>
            </a:r>
            <a:r>
              <a:rPr lang="en-US" sz="1800" kern="1200" dirty="0">
                <a:solidFill>
                  <a:srgbClr val="0070C0"/>
                </a:solidFill>
                <a:latin typeface="Calibri"/>
                <a:ea typeface="+mn-ea"/>
                <a:cs typeface="+mn-cs"/>
              </a:rPr>
              <a:t> ≤ 2, </a:t>
            </a:r>
            <a:r>
              <a:rPr lang="en-US" sz="1800" kern="1200" dirty="0">
                <a:solidFill>
                  <a:srgbClr val="0070C0"/>
                </a:solidFill>
                <a:latin typeface="Calibri"/>
                <a:ea typeface="+mn-ea"/>
                <a:cs typeface="+mn-cs"/>
                <a:sym typeface="Symbol"/>
              </a:rPr>
              <a:t>y</a:t>
            </a:r>
            <a:r>
              <a:rPr lang="en-US" sz="1800" kern="1200" dirty="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532818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p:txBody>
          <a:bodyPr>
            <a:normAutofit/>
          </a:bodyPr>
          <a:lstStyle/>
          <a:p>
            <a:r>
              <a:rPr lang="en-US" sz="4400" dirty="0">
                <a:latin typeface="Calibri" pitchFamily="34" charset="0"/>
                <a:sym typeface="Symbol"/>
              </a:rPr>
              <a:t>CDCL(T) – Main State Variables</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 name="Content Placeholder 1">
            <a:extLst>
              <a:ext uri="{FF2B5EF4-FFF2-40B4-BE49-F238E27FC236}">
                <a16:creationId xmlns:a16="http://schemas.microsoft.com/office/drawing/2014/main" id="{4658C8D3-FA2A-3692-4BB8-9B4052E68D8F}"/>
              </a:ext>
            </a:extLst>
          </p:cNvPr>
          <p:cNvSpPr>
            <a:spLocks noGrp="1"/>
          </p:cNvSpPr>
          <p:nvPr>
            <p:ph idx="1"/>
          </p:nvPr>
        </p:nvSpPr>
        <p:spPr>
          <a:xfrm>
            <a:off x="609600" y="3055778"/>
            <a:ext cx="10972800" cy="3317032"/>
          </a:xfrm>
        </p:spPr>
        <p:txBody>
          <a:bodyPr/>
          <a:lstStyle/>
          <a:p>
            <a:r>
              <a:rPr lang="en-US" i="1" dirty="0"/>
              <a:t>F – </a:t>
            </a:r>
            <a:r>
              <a:rPr lang="en-US" dirty="0"/>
              <a:t>set of clauses</a:t>
            </a:r>
          </a:p>
          <a:p>
            <a:pPr lvl="1"/>
            <a:r>
              <a:rPr lang="en-US" dirty="0"/>
              <a:t>Split into </a:t>
            </a:r>
            <a:r>
              <a:rPr lang="en-US" i="1" dirty="0">
                <a:solidFill>
                  <a:srgbClr val="00B050"/>
                </a:solidFill>
              </a:rPr>
              <a:t>irredundant</a:t>
            </a:r>
            <a:r>
              <a:rPr lang="en-US" i="1" dirty="0"/>
              <a:t> </a:t>
            </a:r>
            <a:r>
              <a:rPr lang="en-US" dirty="0"/>
              <a:t>and </a:t>
            </a:r>
            <a:r>
              <a:rPr lang="en-US" i="1" dirty="0">
                <a:solidFill>
                  <a:srgbClr val="FF0000"/>
                </a:solidFill>
              </a:rPr>
              <a:t>redundant</a:t>
            </a:r>
            <a:r>
              <a:rPr lang="en-US" i="1" dirty="0"/>
              <a:t> </a:t>
            </a:r>
            <a:r>
              <a:rPr lang="en-US" dirty="0"/>
              <a:t>clauses. </a:t>
            </a:r>
          </a:p>
          <a:p>
            <a:pPr lvl="1"/>
            <a:r>
              <a:rPr lang="en-US" dirty="0"/>
              <a:t>Redundant clauses can be garbage collected.</a:t>
            </a:r>
          </a:p>
          <a:p>
            <a:pPr lvl="1"/>
            <a:r>
              <a:rPr lang="en-US" dirty="0"/>
              <a:t>2 literal watch list and binary clause optimization</a:t>
            </a:r>
          </a:p>
          <a:p>
            <a:r>
              <a:rPr lang="en-US" i="1" dirty="0"/>
              <a:t>M – </a:t>
            </a:r>
            <a:r>
              <a:rPr lang="en-US" dirty="0"/>
              <a:t>a trail of assigned literals</a:t>
            </a:r>
          </a:p>
          <a:p>
            <a:r>
              <a:rPr lang="en-US" i="1" dirty="0"/>
              <a:t>C – </a:t>
            </a:r>
            <a:r>
              <a:rPr lang="en-US" dirty="0"/>
              <a:t>a conflict clause</a:t>
            </a:r>
            <a:endParaRPr lang="en-US" i="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DAB1DF-580D-B59B-C53F-DD68261F6F2E}"/>
                  </a:ext>
                </a:extLst>
              </p:cNvPr>
              <p:cNvSpPr txBox="1"/>
              <p:nvPr/>
            </p:nvSpPr>
            <p:spPr>
              <a:xfrm>
                <a:off x="7058608" y="2021264"/>
                <a:ext cx="15079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 </m:t>
                      </m:r>
                    </m:oMath>
                  </m:oMathPara>
                </a14:m>
                <a:endParaRPr lang="en-US" sz="2800" dirty="0"/>
              </a:p>
            </p:txBody>
          </p:sp>
        </mc:Choice>
        <mc:Fallback xmlns="">
          <p:sp>
            <p:nvSpPr>
              <p:cNvPr id="3" name="TextBox 2">
                <a:extLst>
                  <a:ext uri="{FF2B5EF4-FFF2-40B4-BE49-F238E27FC236}">
                    <a16:creationId xmlns:a16="http://schemas.microsoft.com/office/drawing/2014/main" id="{45DAB1DF-580D-B59B-C53F-DD68261F6F2E}"/>
                  </a:ext>
                </a:extLst>
              </p:cNvPr>
              <p:cNvSpPr txBox="1">
                <a:spLocks noRot="1" noChangeAspect="1" noMove="1" noResize="1" noEditPoints="1" noAdjustHandles="1" noChangeArrowheads="1" noChangeShapeType="1" noTextEdit="1"/>
              </p:cNvSpPr>
              <p:nvPr/>
            </p:nvSpPr>
            <p:spPr>
              <a:xfrm>
                <a:off x="7058608" y="2021264"/>
                <a:ext cx="1507977"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79F5-DB5B-EA15-43EB-67CA16EE8F42}"/>
                  </a:ext>
                </a:extLst>
              </p:cNvPr>
              <p:cNvSpPr txBox="1"/>
              <p:nvPr/>
            </p:nvSpPr>
            <p:spPr>
              <a:xfrm>
                <a:off x="3394787" y="2021263"/>
                <a:ext cx="112300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 </m:t>
                      </m:r>
                    </m:oMath>
                  </m:oMathPara>
                </a14:m>
                <a:endParaRPr lang="en-US" sz="2800" dirty="0"/>
              </a:p>
            </p:txBody>
          </p:sp>
        </mc:Choice>
        <mc:Fallback xmlns="">
          <p:sp>
            <p:nvSpPr>
              <p:cNvPr id="6" name="TextBox 5">
                <a:extLst>
                  <a:ext uri="{FF2B5EF4-FFF2-40B4-BE49-F238E27FC236}">
                    <a16:creationId xmlns:a16="http://schemas.microsoft.com/office/drawing/2014/main" id="{DCBA79F5-DB5B-EA15-43EB-67CA16EE8F42}"/>
                  </a:ext>
                </a:extLst>
              </p:cNvPr>
              <p:cNvSpPr txBox="1">
                <a:spLocks noRot="1" noChangeAspect="1" noMove="1" noResize="1" noEditPoints="1" noAdjustHandles="1" noChangeArrowheads="1" noChangeShapeType="1" noTextEdit="1"/>
              </p:cNvSpPr>
              <p:nvPr/>
            </p:nvSpPr>
            <p:spPr>
              <a:xfrm>
                <a:off x="3394787" y="2021263"/>
                <a:ext cx="1123000" cy="430887"/>
              </a:xfrm>
              <a:prstGeom prst="rect">
                <a:avLst/>
              </a:prstGeom>
              <a:blipFill>
                <a:blip r:embed="rId3"/>
                <a:stretch>
                  <a:fillRect/>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1C9E41B8-0A13-2081-809B-60644FCF33F5}"/>
              </a:ext>
            </a:extLst>
          </p:cNvPr>
          <p:cNvSpPr/>
          <p:nvPr/>
        </p:nvSpPr>
        <p:spPr>
          <a:xfrm>
            <a:off x="9660295" y="2043723"/>
            <a:ext cx="1632856" cy="367628"/>
          </a:xfrm>
          <a:prstGeom prst="wedgeRectCallout">
            <a:avLst>
              <a:gd name="adj1" fmla="val -115098"/>
              <a:gd name="adj2" fmla="val 21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 State</a:t>
            </a:r>
          </a:p>
        </p:txBody>
      </p:sp>
      <p:sp>
        <p:nvSpPr>
          <p:cNvPr id="10" name="Speech Bubble: Rectangle 9">
            <a:extLst>
              <a:ext uri="{FF2B5EF4-FFF2-40B4-BE49-F238E27FC236}">
                <a16:creationId xmlns:a16="http://schemas.microsoft.com/office/drawing/2014/main" id="{0BFD64D0-F444-119F-B690-D58DF6BF6F24}"/>
              </a:ext>
            </a:extLst>
          </p:cNvPr>
          <p:cNvSpPr/>
          <p:nvPr/>
        </p:nvSpPr>
        <p:spPr>
          <a:xfrm>
            <a:off x="1060581" y="2025495"/>
            <a:ext cx="1632856" cy="367628"/>
          </a:xfrm>
          <a:prstGeom prst="wedgeRectCallout">
            <a:avLst>
              <a:gd name="adj1" fmla="val 86045"/>
              <a:gd name="adj2" fmla="val 16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State</a:t>
            </a:r>
          </a:p>
        </p:txBody>
      </p:sp>
    </p:spTree>
    <p:extLst>
      <p:ext uri="{BB962C8B-B14F-4D97-AF65-F5344CB8AC3E}">
        <p14:creationId xmlns:p14="http://schemas.microsoft.com/office/powerpoint/2010/main" val="30953935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E6A62C1-5851-EDDC-5392-288120B6E0BD}"/>
              </a:ext>
            </a:extLst>
          </p:cNvPr>
          <p:cNvPicPr>
            <a:picLocks noChangeAspect="1"/>
          </p:cNvPicPr>
          <p:nvPr/>
        </p:nvPicPr>
        <p:blipFill>
          <a:blip r:embed="rId4"/>
          <a:stretch>
            <a:fillRect/>
          </a:stretch>
        </p:blipFill>
        <p:spPr>
          <a:xfrm>
            <a:off x="303060" y="1998375"/>
            <a:ext cx="11142538" cy="1635291"/>
          </a:xfrm>
          <a:prstGeom prst="rect">
            <a:avLst/>
          </a:prstGeom>
        </p:spPr>
      </p:pic>
    </p:spTree>
    <p:extLst>
      <p:ext uri="{BB962C8B-B14F-4D97-AF65-F5344CB8AC3E}">
        <p14:creationId xmlns:p14="http://schemas.microsoft.com/office/powerpoint/2010/main" val="37720359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66044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xmlns="">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xmlns="">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xmlns="">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28084227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18104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625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625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xmlns="">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059" t="-2241"/>
                </a:stretch>
              </a:blipFill>
            </p:spPr>
            <p:txBody>
              <a:bodyPr/>
              <a:lstStyle/>
              <a:p>
                <a:r>
                  <a:rPr lang="en-US">
                    <a:noFill/>
                  </a:rPr>
                  <a:t> </a:t>
                </a:r>
              </a:p>
            </p:txBody>
          </p:sp>
        </mc:Fallback>
      </mc:AlternateContent>
    </p:spTree>
    <p:extLst>
      <p:ext uri="{BB962C8B-B14F-4D97-AF65-F5344CB8AC3E}">
        <p14:creationId xmlns:p14="http://schemas.microsoft.com/office/powerpoint/2010/main" val="40637528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 – </a:t>
            </a:r>
            <a:r>
              <a:rPr lang="en-US" dirty="0" err="1"/>
              <a:t>CaDiCaL</a:t>
            </a:r>
            <a:r>
              <a:rPr lang="en-US" dirty="0"/>
              <a:t> loop</a:t>
            </a:r>
          </a:p>
        </p:txBody>
      </p:sp>
      <p:pic>
        <p:nvPicPr>
          <p:cNvPr id="5" name="Content Placeholder 4">
            <a:extLst>
              <a:ext uri="{FF2B5EF4-FFF2-40B4-BE49-F238E27FC236}">
                <a16:creationId xmlns:a16="http://schemas.microsoft.com/office/drawing/2014/main" id="{38433D78-67BA-4FFB-AE8E-041B7DBF972D}"/>
              </a:ext>
            </a:extLst>
          </p:cNvPr>
          <p:cNvPicPr>
            <a:picLocks noGrp="1" noChangeAspect="1"/>
          </p:cNvPicPr>
          <p:nvPr>
            <p:ph idx="1"/>
          </p:nvPr>
        </p:nvPicPr>
        <p:blipFill>
          <a:blip r:embed="rId2"/>
          <a:stretch>
            <a:fillRect/>
          </a:stretch>
        </p:blipFill>
        <p:spPr>
          <a:xfrm>
            <a:off x="2247055" y="1760900"/>
            <a:ext cx="8512655" cy="4559889"/>
          </a:xfrm>
        </p:spPr>
      </p:pic>
    </p:spTree>
    <p:extLst>
      <p:ext uri="{BB962C8B-B14F-4D97-AF65-F5344CB8AC3E}">
        <p14:creationId xmlns:p14="http://schemas.microsoft.com/office/powerpoint/2010/main" val="25724178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3254401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30768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13610141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FE0F030F-3799-7D18-7785-F21C4E4C3216}"/>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C1AB216D-7D32-B09A-E5D4-251D44AE1B8B}"/>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DA5F35DE-735E-A3BA-46EE-8F4A60D7FC7A}"/>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1520209A-8AEA-E070-B2E2-310050BF48F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3C8B507-71EE-4BC5-92B0-676A944F574E}"/>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E7815D-390A-5F7D-F15D-2CAF546C4EAF}"/>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0EFE10D8-9447-536E-158C-35F7731EA240}"/>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6B128F0B-AA53-BE9B-2A97-EA7040BFB51E}"/>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95B49F0-1D62-8C65-8F9C-0699B916480F}"/>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EF20F683-7B14-C537-B61B-8709D704E080}"/>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208F2956-D77D-EAC5-4CB7-7E56AC3780D1}"/>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011E6F3C-0B7D-D4C3-F47D-8DB51F53E0B9}"/>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B80AB67A-2778-2BA4-5873-A0CD6ECC40C7}"/>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7BD8DD-F53D-1FE7-9C0D-1BFC6F218627}"/>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B2554A-535C-0A1C-B080-448217B691A4}"/>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5B768D-020D-A81D-158B-05B943D72C57}"/>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AD2EF1D4-7357-6BAC-4D03-EFD1FC99BB92}"/>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56EF0202-8112-38A0-9C74-92B90F78EF39}"/>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8DA9507-C585-2812-325C-1A70F62431A3}"/>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B5B92E67-E4DF-82A2-402A-B8CC6B7267DE}"/>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624925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780DAF-4456-FF92-2761-13D06FBCB759}"/>
                  </a:ext>
                </a:extLst>
              </p:cNvPr>
              <p:cNvSpPr txBox="1"/>
              <p:nvPr/>
            </p:nvSpPr>
            <p:spPr>
              <a:xfrm>
                <a:off x="1124339" y="1690688"/>
                <a:ext cx="34939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116F404-2946-9528-F113-3203F7A6FB21}"/>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7A92E8-53D9-A6DC-7B2B-20B0D16FED5C}"/>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xmlns="">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CB7221CC-931D-81D8-7C0E-36F347895FEA}"/>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99868D7B-ECF3-C9F5-BCE7-D9E94DBE5F47}"/>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bool_var2expr</a:t>
            </a:r>
          </a:p>
        </p:txBody>
      </p:sp>
      <p:sp>
        <p:nvSpPr>
          <p:cNvPr id="14" name="Speech Bubble: Rectangle 13">
            <a:extLst>
              <a:ext uri="{FF2B5EF4-FFF2-40B4-BE49-F238E27FC236}">
                <a16:creationId xmlns:a16="http://schemas.microsoft.com/office/drawing/2014/main" id="{4582979E-21F4-9A52-D265-EF1B12913AC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expr2enode</a:t>
            </a:r>
          </a:p>
        </p:txBody>
      </p:sp>
      <p:sp>
        <p:nvSpPr>
          <p:cNvPr id="16" name="TextBox 15">
            <a:extLst>
              <a:ext uri="{FF2B5EF4-FFF2-40B4-BE49-F238E27FC236}">
                <a16:creationId xmlns:a16="http://schemas.microsoft.com/office/drawing/2014/main" id="{261E10F1-1B62-A7D3-1956-BE3C5F739358}"/>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38012378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xmlns="">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9D72B51-9D36-368F-16B4-C19E830D11AE}"/>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EECA4AD6-4DF2-6F8E-4A8B-98AC1DDDEFB0}"/>
              </a:ext>
            </a:extLst>
          </p:cNvPr>
          <p:cNvSpPr>
            <a:spLocks noGrp="1"/>
          </p:cNvSpPr>
          <p:nvPr>
            <p:ph sz="half" idx="2"/>
          </p:nvPr>
        </p:nvSpPr>
        <p:spPr>
          <a:xfrm>
            <a:off x="8562850" y="1650334"/>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80C7F05B-E2AE-79C7-902B-C71EA7F82C23}"/>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D6AFA8-C471-DF58-DC4A-9E7D77EFDD35}"/>
                  </a:ext>
                </a:extLst>
              </p:cNvPr>
              <p:cNvSpPr txBox="1"/>
              <p:nvPr/>
            </p:nvSpPr>
            <p:spPr>
              <a:xfrm>
                <a:off x="4193931" y="2355444"/>
                <a:ext cx="3085717" cy="2585323"/>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𝑏𝑜𝑜𝑙𝑉𝑎𝑟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xmlns="">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585323"/>
              </a:xfrm>
              <a:prstGeom prst="rect">
                <a:avLst/>
              </a:prstGeom>
              <a:blipFill>
                <a:blip r:embed="rId3"/>
                <a:stretch>
                  <a:fillRect l="-395" r="-3755" b="-4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DE48FE-53D9-9262-C8C8-DC9B1B0AE785}"/>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ℓ@1</m:t>
                          </m:r>
                        </m:e>
                      </m:d>
                    </m:oMath>
                  </m:oMathPara>
                </a14:m>
                <a:endParaRPr lang="en-US" dirty="0"/>
              </a:p>
            </p:txBody>
          </p:sp>
        </mc:Choice>
        <mc:Fallback xmlns="">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D488B5A-C60D-1CA3-288E-8C1D52D34D33}"/>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D04E87-A367-DEB4-F304-FE53A2EF9BE6}"/>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xmlns="">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79277EF-6A85-4382-4C6E-6BEA5EA1030E}"/>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A9CF4028-8029-3CF2-D950-B6B119C466FC}"/>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17ADFB-1A72-9224-8EBE-403CB27A54AD}"/>
                  </a:ext>
                </a:extLst>
              </p:cNvPr>
              <p:cNvSpPr txBox="1"/>
              <p:nvPr/>
            </p:nvSpPr>
            <p:spPr>
              <a:xfrm>
                <a:off x="8369534" y="2864529"/>
                <a:ext cx="3443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≥0@5, </m:t>
                          </m:r>
                          <m:r>
                            <a:rPr lang="en-US" b="0" i="1" smtClean="0">
                              <a:latin typeface="Cambria Math" panose="02040503050406030204" pitchFamily="18" charset="0"/>
                            </a:rPr>
                            <m:t>𝐸𝑥𝑝𝑙𝑎𝑖𝑛</m:t>
                          </m:r>
                        </m:e>
                      </m:d>
                    </m:oMath>
                  </m:oMathPara>
                </a14:m>
                <a:endParaRPr lang="en-US" dirty="0"/>
              </a:p>
            </p:txBody>
          </p:sp>
        </mc:Choice>
        <mc:Fallback xmlns="">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369534" y="2864529"/>
                <a:ext cx="3443140" cy="369332"/>
              </a:xfrm>
              <a:prstGeom prst="rect">
                <a:avLst/>
              </a:prstGeom>
              <a:blipFill>
                <a:blip r:embed="rId6"/>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6A84AFB-7510-BFF5-4D41-11F856E21CF7}"/>
              </a:ext>
            </a:extLst>
          </p:cNvPr>
          <p:cNvCxnSpPr>
            <a:cxnSpLocks/>
          </p:cNvCxnSpPr>
          <p:nvPr/>
        </p:nvCxnSpPr>
        <p:spPr>
          <a:xfrm flipH="1">
            <a:off x="8927645" y="3342506"/>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157F99E-FC16-FC3C-F4D5-6E7CCECC8922}"/>
                  </a:ext>
                </a:extLst>
              </p:cNvPr>
              <p:cNvSpPr txBox="1"/>
              <p:nvPr/>
            </p:nvSpPr>
            <p:spPr>
              <a:xfrm>
                <a:off x="8420114" y="4126695"/>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xmlns="">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420114" y="4126695"/>
                <a:ext cx="3219434" cy="369332"/>
              </a:xfrm>
              <a:prstGeom prst="rect">
                <a:avLst/>
              </a:prstGeom>
              <a:blipFill>
                <a:blip r:embed="rId7"/>
                <a:stretch>
                  <a:fillRect b="-114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0D40B98-7439-5949-B334-0073921E6E9E}"/>
              </a:ext>
            </a:extLst>
          </p:cNvPr>
          <p:cNvCxnSpPr>
            <a:cxnSpLocks/>
          </p:cNvCxnSpPr>
          <p:nvPr/>
        </p:nvCxnSpPr>
        <p:spPr>
          <a:xfrm flipH="1">
            <a:off x="8978225" y="4604672"/>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4B619D51-9B51-B706-131A-34059000F72D}"/>
              </a:ext>
            </a:extLst>
          </p:cNvPr>
          <p:cNvSpPr/>
          <p:nvPr/>
        </p:nvSpPr>
        <p:spPr>
          <a:xfrm>
            <a:off x="2731349" y="5396878"/>
            <a:ext cx="2016100" cy="969536"/>
          </a:xfrm>
          <a:prstGeom prst="wedgeRectCallout">
            <a:avLst>
              <a:gd name="adj1" fmla="val 37256"/>
              <a:gd name="adj2"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B5ABEE55-AB3D-D9CA-DC1A-9B560D004548}"/>
              </a:ext>
            </a:extLst>
          </p:cNvPr>
          <p:cNvSpPr/>
          <p:nvPr/>
        </p:nvSpPr>
        <p:spPr>
          <a:xfrm>
            <a:off x="6768478" y="5334141"/>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15660540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6037938" cy="1326338"/>
          </a:xfrm>
        </p:spPr>
        <p:txBody>
          <a:bodyPr>
            <a:normAutofit/>
          </a:bodyPr>
          <a:lstStyle/>
          <a:p>
            <a:r>
              <a:rPr lang="en-US" dirty="0"/>
              <a:t>Custom Theories </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82161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7EE730-2BF1-C092-43EC-CF11128647E2}"/>
                  </a:ext>
                </a:extLst>
              </p:cNvPr>
              <p:cNvSpPr txBox="1"/>
              <p:nvPr/>
            </p:nvSpPr>
            <p:spPr>
              <a:xfrm>
                <a:off x="2038738" y="1701161"/>
                <a:ext cx="8616129"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≤1, 0≤</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≤1, </m:t>
                      </m:r>
                      <m:r>
                        <a:rPr lang="en-US" sz="2400" b="0" i="1" smtClean="0">
                          <a:solidFill>
                            <a:srgbClr val="C00000"/>
                          </a:solidFill>
                          <a:latin typeface="Cambria Math" panose="02040503050406030204" pitchFamily="18" charset="0"/>
                        </a:rPr>
                        <m:t>𝑧</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 −1</m:t>
                      </m:r>
                    </m:oMath>
                  </m:oMathPara>
                </a14:m>
                <a:endParaRPr lang="en-US" sz="2400" dirty="0"/>
              </a:p>
            </p:txBody>
          </p:sp>
        </mc:Choice>
        <mc:Fallback xmlns="">
          <p:sp>
            <p:nvSpPr>
              <p:cNvPr id="4" name="TextBox 3">
                <a:extLst>
                  <a:ext uri="{FF2B5EF4-FFF2-40B4-BE49-F238E27FC236}">
                    <a16:creationId xmlns:a16="http://schemas.microsoft.com/office/drawing/2014/main" id="{487EE730-2BF1-C092-43EC-CF11128647E2}"/>
                  </a:ext>
                </a:extLst>
              </p:cNvPr>
              <p:cNvSpPr txBox="1">
                <a:spLocks noRot="1" noChangeAspect="1" noMove="1" noResize="1" noEditPoints="1" noAdjustHandles="1" noChangeArrowheads="1" noChangeShapeType="1" noTextEdit="1"/>
              </p:cNvSpPr>
              <p:nvPr/>
            </p:nvSpPr>
            <p:spPr>
              <a:xfrm>
                <a:off x="2038738" y="1701161"/>
                <a:ext cx="8616129" cy="369332"/>
              </a:xfrm>
              <a:prstGeom prst="rect">
                <a:avLst/>
              </a:prstGeom>
              <a:blipFill>
                <a:blip r:embed="rId3"/>
                <a:stretch>
                  <a:fillRect b="-31746"/>
                </a:stretch>
              </a:blipFill>
              <a:ln>
                <a:solidFill>
                  <a:schemeClr val="accent1">
                    <a:lumMod val="75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67C9C6D-CE5E-73EA-492E-1162BFFCF0C1}"/>
              </a:ext>
            </a:extLst>
          </p:cNvPr>
          <p:cNvCxnSpPr>
            <a:cxnSpLocks/>
          </p:cNvCxnSpPr>
          <p:nvPr/>
        </p:nvCxnSpPr>
        <p:spPr>
          <a:xfrm flipH="1">
            <a:off x="4471081" y="1770272"/>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3E00F3-82D8-8B38-8E54-46AC1BFEACF4}"/>
                  </a:ext>
                </a:extLst>
              </p:cNvPr>
              <p:cNvSpPr txBox="1"/>
              <p:nvPr/>
            </p:nvSpPr>
            <p:spPr>
              <a:xfrm>
                <a:off x="1923326" y="2328916"/>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e>
                    </m:d>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dirty="0"/>
                  <a:t>   		</a:t>
                </a:r>
              </a:p>
            </p:txBody>
          </p:sp>
        </mc:Choice>
        <mc:Fallback xmlns="">
          <p:sp>
            <p:nvSpPr>
              <p:cNvPr id="8" name="TextBox 7">
                <a:extLst>
                  <a:ext uri="{FF2B5EF4-FFF2-40B4-BE49-F238E27FC236}">
                    <a16:creationId xmlns:a16="http://schemas.microsoft.com/office/drawing/2014/main" id="{173E00F3-82D8-8B38-8E54-46AC1BFEACF4}"/>
                  </a:ext>
                </a:extLst>
              </p:cNvPr>
              <p:cNvSpPr txBox="1">
                <a:spLocks noRot="1" noChangeAspect="1" noMove="1" noResize="1" noEditPoints="1" noAdjustHandles="1" noChangeArrowheads="1" noChangeShapeType="1" noTextEdit="1"/>
              </p:cNvSpPr>
              <p:nvPr/>
            </p:nvSpPr>
            <p:spPr>
              <a:xfrm>
                <a:off x="1923326" y="2328916"/>
                <a:ext cx="9300178" cy="738664"/>
              </a:xfrm>
              <a:prstGeom prst="rect">
                <a:avLst/>
              </a:prstGeom>
              <a:blipFill>
                <a:blip r:embed="rId4"/>
                <a:stretch>
                  <a:fillRect l="-852" b="-1735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1B267C2E-2048-9156-5AA7-E4AA71A5C0DB}"/>
              </a:ext>
            </a:extLst>
          </p:cNvPr>
          <p:cNvGrpSpPr/>
          <p:nvPr/>
        </p:nvGrpSpPr>
        <p:grpSpPr>
          <a:xfrm>
            <a:off x="1318869" y="3131731"/>
            <a:ext cx="6070976" cy="900741"/>
            <a:chOff x="1318869" y="3131731"/>
            <a:chExt cx="6070976" cy="900741"/>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B95733-8D56-5576-9586-614F597F4E14}"/>
                    </a:ext>
                  </a:extLst>
                </p:cNvPr>
                <p:cNvSpPr txBox="1"/>
                <p:nvPr/>
              </p:nvSpPr>
              <p:spPr>
                <a:xfrm>
                  <a:off x="1318869" y="320147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12" name="TextBox 11">
                  <a:extLst>
                    <a:ext uri="{FF2B5EF4-FFF2-40B4-BE49-F238E27FC236}">
                      <a16:creationId xmlns:a16="http://schemas.microsoft.com/office/drawing/2014/main" id="{B2B95733-8D56-5576-9586-614F597F4E14}"/>
                    </a:ext>
                  </a:extLst>
                </p:cNvPr>
                <p:cNvSpPr txBox="1">
                  <a:spLocks noRot="1" noChangeAspect="1" noMove="1" noResize="1" noEditPoints="1" noAdjustHandles="1" noChangeArrowheads="1" noChangeShapeType="1" noTextEdit="1"/>
                </p:cNvSpPr>
                <p:nvPr/>
              </p:nvSpPr>
              <p:spPr>
                <a:xfrm>
                  <a:off x="1318869" y="3201475"/>
                  <a:ext cx="3847610" cy="830997"/>
                </a:xfrm>
                <a:prstGeom prst="rect">
                  <a:avLst/>
                </a:prstGeom>
                <a:blipFill>
                  <a:blip r:embed="rId5"/>
                  <a:stretch>
                    <a:fillRect l="-2373" t="-5882" b="-161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817862C-E42C-698C-5352-479C06C585B5}"/>
                </a:ext>
              </a:extLst>
            </p:cNvPr>
            <p:cNvCxnSpPr>
              <a:cxnSpLocks/>
            </p:cNvCxnSpPr>
            <p:nvPr/>
          </p:nvCxnSpPr>
          <p:spPr>
            <a:xfrm flipH="1">
              <a:off x="4879910" y="3131731"/>
              <a:ext cx="2509935" cy="38808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 name="Group 4">
            <a:extLst>
              <a:ext uri="{FF2B5EF4-FFF2-40B4-BE49-F238E27FC236}">
                <a16:creationId xmlns:a16="http://schemas.microsoft.com/office/drawing/2014/main" id="{3A7CA0DB-92F1-0AF1-E17A-56879838F6D0}"/>
              </a:ext>
            </a:extLst>
          </p:cNvPr>
          <p:cNvGrpSpPr/>
          <p:nvPr/>
        </p:nvGrpSpPr>
        <p:grpSpPr>
          <a:xfrm>
            <a:off x="1696712" y="3772449"/>
            <a:ext cx="9300178" cy="864945"/>
            <a:chOff x="1696712" y="3772449"/>
            <a:chExt cx="9300178" cy="86494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4C4920-ABF8-AC22-2E01-0569DDA00F14}"/>
                    </a:ext>
                  </a:extLst>
                </p:cNvPr>
                <p:cNvSpPr txBox="1"/>
                <p:nvPr/>
              </p:nvSpPr>
              <p:spPr>
                <a:xfrm>
                  <a:off x="1696712" y="4268062"/>
                  <a:ext cx="9300178"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0≤</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 −1,</m:t>
                        </m:r>
                        <m:r>
                          <a:rPr lang="en-US" sz="2400" b="1" i="1">
                            <a:solidFill>
                              <a:srgbClr val="C00000"/>
                            </a:solidFill>
                            <a:latin typeface="Cambria Math" panose="02040503050406030204" pitchFamily="18" charset="0"/>
                          </a:rPr>
                          <m:t>𝒙</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𝒚</m:t>
                        </m:r>
                      </m:oMath>
                    </m:oMathPara>
                  </a14:m>
                  <a:endParaRPr lang="en-US" sz="2400" b="1" dirty="0"/>
                </a:p>
              </p:txBody>
            </p:sp>
          </mc:Choice>
          <mc:Fallback xmlns="">
            <p:sp>
              <p:nvSpPr>
                <p:cNvPr id="18" name="TextBox 17">
                  <a:extLst>
                    <a:ext uri="{FF2B5EF4-FFF2-40B4-BE49-F238E27FC236}">
                      <a16:creationId xmlns:a16="http://schemas.microsoft.com/office/drawing/2014/main" id="{104C4920-ABF8-AC22-2E01-0569DDA00F14}"/>
                    </a:ext>
                  </a:extLst>
                </p:cNvPr>
                <p:cNvSpPr txBox="1">
                  <a:spLocks noRot="1" noChangeAspect="1" noMove="1" noResize="1" noEditPoints="1" noAdjustHandles="1" noChangeArrowheads="1" noChangeShapeType="1" noTextEdit="1"/>
                </p:cNvSpPr>
                <p:nvPr/>
              </p:nvSpPr>
              <p:spPr>
                <a:xfrm>
                  <a:off x="1696712" y="4268062"/>
                  <a:ext cx="9300178" cy="369332"/>
                </a:xfrm>
                <a:prstGeom prst="rect">
                  <a:avLst/>
                </a:prstGeom>
                <a:blipFill>
                  <a:blip r:embed="rId6"/>
                  <a:stretch>
                    <a:fillRect b="-31746"/>
                  </a:stretch>
                </a:blipFill>
                <a:ln>
                  <a:solidFill>
                    <a:schemeClr val="accent1">
                      <a:lumMod val="75000"/>
                    </a:schemeClr>
                  </a:solid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C3BBDC0-26C7-77FC-1FB8-E21D6DBEB233}"/>
                </a:ext>
              </a:extLst>
            </p:cNvPr>
            <p:cNvCxnSpPr>
              <a:cxnSpLocks/>
            </p:cNvCxnSpPr>
            <p:nvPr/>
          </p:nvCxnSpPr>
          <p:spPr>
            <a:xfrm>
              <a:off x="4879910" y="3790421"/>
              <a:ext cx="2509935" cy="182569"/>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6176F55-1B6E-E379-3FBF-236DE44E34AA}"/>
                    </a:ext>
                  </a:extLst>
                </p:cNvPr>
                <p:cNvSpPr txBox="1"/>
                <p:nvPr/>
              </p:nvSpPr>
              <p:spPr>
                <a:xfrm>
                  <a:off x="7486549" y="3772449"/>
                  <a:ext cx="3249733" cy="369332"/>
                </a:xfrm>
                <a:prstGeom prst="rect">
                  <a:avLst/>
                </a:prstGeom>
                <a:noFill/>
              </p:spPr>
              <p:txBody>
                <a:bodyPr wrap="square">
                  <a:spAutoFit/>
                </a:bodyPr>
                <a:lstStyle/>
                <a:p>
                  <a:r>
                    <a:rPr lang="en-US" dirty="0"/>
                    <a:t>Conflict, backtrack </a:t>
                  </a:r>
                  <a14:m>
                    <m:oMath xmlns:m="http://schemas.openxmlformats.org/officeDocument/2006/math">
                      <m:r>
                        <a:rPr lang="en-US" sz="1800" b="1" i="1" smtClean="0">
                          <a:solidFill>
                            <a:srgbClr val="C00000"/>
                          </a:solidFill>
                          <a:latin typeface="Cambria Math" panose="02040503050406030204" pitchFamily="18" charset="0"/>
                        </a:rPr>
                        <m:t>𝒙</m:t>
                      </m:r>
                      <m:r>
                        <a:rPr lang="en-US" sz="1800" b="1" i="1" smtClean="0">
                          <a:solidFill>
                            <a:srgbClr val="C00000"/>
                          </a:solidFill>
                          <a:latin typeface="Cambria Math" panose="02040503050406030204" pitchFamily="18" charset="0"/>
                        </a:rPr>
                        <m:t>≠</m:t>
                      </m:r>
                      <m:r>
                        <a:rPr lang="en-US" sz="1800" b="1" i="1" smtClean="0">
                          <a:solidFill>
                            <a:srgbClr val="C00000"/>
                          </a:solidFill>
                          <a:latin typeface="Cambria Math" panose="02040503050406030204" pitchFamily="18" charset="0"/>
                        </a:rPr>
                        <m:t>𝒚</m:t>
                      </m:r>
                    </m:oMath>
                  </a14:m>
                  <a:endParaRPr lang="en-US" dirty="0"/>
                </a:p>
              </p:txBody>
            </p:sp>
          </mc:Choice>
          <mc:Fallback xmlns="">
            <p:sp>
              <p:nvSpPr>
                <p:cNvPr id="25" name="TextBox 24">
                  <a:extLst>
                    <a:ext uri="{FF2B5EF4-FFF2-40B4-BE49-F238E27FC236}">
                      <a16:creationId xmlns:a16="http://schemas.microsoft.com/office/drawing/2014/main" id="{36176F55-1B6E-E379-3FBF-236DE44E34AA}"/>
                    </a:ext>
                  </a:extLst>
                </p:cNvPr>
                <p:cNvSpPr txBox="1">
                  <a:spLocks noRot="1" noChangeAspect="1" noMove="1" noResize="1" noEditPoints="1" noAdjustHandles="1" noChangeArrowheads="1" noChangeShapeType="1" noTextEdit="1"/>
                </p:cNvSpPr>
                <p:nvPr/>
              </p:nvSpPr>
              <p:spPr>
                <a:xfrm>
                  <a:off x="7486549" y="3772449"/>
                  <a:ext cx="3249733" cy="369332"/>
                </a:xfrm>
                <a:prstGeom prst="rect">
                  <a:avLst/>
                </a:prstGeom>
                <a:blipFill>
                  <a:blip r:embed="rId7"/>
                  <a:stretch>
                    <a:fillRect l="-1501" t="-10000" b="-26667"/>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C8F84023-010E-F057-EA5B-9D86A23B1365}"/>
              </a:ext>
            </a:extLst>
          </p:cNvPr>
          <p:cNvGrpSpPr/>
          <p:nvPr/>
        </p:nvGrpSpPr>
        <p:grpSpPr>
          <a:xfrm>
            <a:off x="1764706" y="4764625"/>
            <a:ext cx="9365492" cy="1684474"/>
            <a:chOff x="1764706" y="4764625"/>
            <a:chExt cx="9365492" cy="1684474"/>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6931AB1-9D29-5B1E-4DC0-919F2BF53861}"/>
                    </a:ext>
                  </a:extLst>
                </p:cNvPr>
                <p:cNvSpPr txBox="1"/>
                <p:nvPr/>
              </p:nvSpPr>
              <p:spPr>
                <a:xfrm>
                  <a:off x="1830020" y="5710435"/>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b="0" i="1" dirty="0">
                      <a:solidFill>
                        <a:schemeClr val="accent1"/>
                      </a:solidFill>
                      <a:latin typeface="Cambria Math" panose="02040503050406030204" pitchFamily="18" charset="0"/>
                    </a:rPr>
                    <a:t>			</a:t>
                  </a: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oMath>
                  </a14:m>
                  <a:r>
                    <a:rPr lang="en-US" sz="2400" dirty="0"/>
                    <a:t>		</a:t>
                  </a:r>
                </a:p>
              </p:txBody>
            </p:sp>
          </mc:Choice>
          <mc:Fallback xmlns="">
            <p:sp>
              <p:nvSpPr>
                <p:cNvPr id="17" name="TextBox 16">
                  <a:extLst>
                    <a:ext uri="{FF2B5EF4-FFF2-40B4-BE49-F238E27FC236}">
                      <a16:creationId xmlns:a16="http://schemas.microsoft.com/office/drawing/2014/main" id="{B6931AB1-9D29-5B1E-4DC0-919F2BF53861}"/>
                    </a:ext>
                  </a:extLst>
                </p:cNvPr>
                <p:cNvSpPr txBox="1">
                  <a:spLocks noRot="1" noChangeAspect="1" noMove="1" noResize="1" noEditPoints="1" noAdjustHandles="1" noChangeArrowheads="1" noChangeShapeType="1" noTextEdit="1"/>
                </p:cNvSpPr>
                <p:nvPr/>
              </p:nvSpPr>
              <p:spPr>
                <a:xfrm>
                  <a:off x="1830020" y="5710435"/>
                  <a:ext cx="9300178" cy="738664"/>
                </a:xfrm>
                <a:prstGeom prst="rect">
                  <a:avLst/>
                </a:prstGeom>
                <a:blipFill>
                  <a:blip r:embed="rId8"/>
                  <a:stretch>
                    <a:fillRect l="-786" b="-16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F49DAB-E644-4764-C4CC-FA6746963D55}"/>
                    </a:ext>
                  </a:extLst>
                </p:cNvPr>
                <p:cNvSpPr txBox="1"/>
                <p:nvPr/>
              </p:nvSpPr>
              <p:spPr>
                <a:xfrm>
                  <a:off x="1764706" y="476462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20" name="TextBox 19">
                  <a:extLst>
                    <a:ext uri="{FF2B5EF4-FFF2-40B4-BE49-F238E27FC236}">
                      <a16:creationId xmlns:a16="http://schemas.microsoft.com/office/drawing/2014/main" id="{16F49DAB-E644-4764-C4CC-FA6746963D55}"/>
                    </a:ext>
                  </a:extLst>
                </p:cNvPr>
                <p:cNvSpPr txBox="1">
                  <a:spLocks noRot="1" noChangeAspect="1" noMove="1" noResize="1" noEditPoints="1" noAdjustHandles="1" noChangeArrowheads="1" noChangeShapeType="1" noTextEdit="1"/>
                </p:cNvSpPr>
                <p:nvPr/>
              </p:nvSpPr>
              <p:spPr>
                <a:xfrm>
                  <a:off x="1764706" y="4764625"/>
                  <a:ext cx="3847610" cy="830997"/>
                </a:xfrm>
                <a:prstGeom prst="rect">
                  <a:avLst/>
                </a:prstGeom>
                <a:blipFill>
                  <a:blip r:embed="rId9"/>
                  <a:stretch>
                    <a:fillRect l="-2373" t="-5882"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A041C4-08D1-C81D-CE48-8F4BDA4CCBB9}"/>
                    </a:ext>
                  </a:extLst>
                </p:cNvPr>
                <p:cNvSpPr txBox="1"/>
                <p:nvPr/>
              </p:nvSpPr>
              <p:spPr>
                <a:xfrm>
                  <a:off x="5180434" y="5040644"/>
                  <a:ext cx="18311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rPr>
                          <m:t>𝑥</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𝑧</m:t>
                        </m:r>
                      </m:oMath>
                    </m:oMathPara>
                  </a14:m>
                  <a:endParaRPr lang="en-US" sz="1800" dirty="0"/>
                </a:p>
              </p:txBody>
            </p:sp>
          </mc:Choice>
          <mc:Fallback xmlns="">
            <p:sp>
              <p:nvSpPr>
                <p:cNvPr id="28" name="TextBox 27">
                  <a:extLst>
                    <a:ext uri="{FF2B5EF4-FFF2-40B4-BE49-F238E27FC236}">
                      <a16:creationId xmlns:a16="http://schemas.microsoft.com/office/drawing/2014/main" id="{EFA041C4-08D1-C81D-CE48-8F4BDA4CCBB9}"/>
                    </a:ext>
                  </a:extLst>
                </p:cNvPr>
                <p:cNvSpPr txBox="1">
                  <a:spLocks noRot="1" noChangeAspect="1" noMove="1" noResize="1" noEditPoints="1" noAdjustHandles="1" noChangeArrowheads="1" noChangeShapeType="1" noTextEdit="1"/>
                </p:cNvSpPr>
                <p:nvPr/>
              </p:nvSpPr>
              <p:spPr>
                <a:xfrm>
                  <a:off x="5180434" y="5040644"/>
                  <a:ext cx="1831132" cy="369332"/>
                </a:xfrm>
                <a:prstGeom prst="rect">
                  <a:avLst/>
                </a:prstGeom>
                <a:blipFill>
                  <a:blip r:embed="rId1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B59D3D1-4D1D-26BD-2EFB-67CC20DD4192}"/>
                </a:ext>
              </a:extLst>
            </p:cNvPr>
            <p:cNvCxnSpPr>
              <a:cxnSpLocks/>
            </p:cNvCxnSpPr>
            <p:nvPr/>
          </p:nvCxnSpPr>
          <p:spPr>
            <a:xfrm flipH="1">
              <a:off x="5805339" y="5283475"/>
              <a:ext cx="1810139" cy="204327"/>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39" name="Straight Connector 38">
            <a:extLst>
              <a:ext uri="{FF2B5EF4-FFF2-40B4-BE49-F238E27FC236}">
                <a16:creationId xmlns:a16="http://schemas.microsoft.com/office/drawing/2014/main" id="{24C3FBC4-9F52-9DFB-DBC2-6C1F33BE2042}"/>
              </a:ext>
            </a:extLst>
          </p:cNvPr>
          <p:cNvCxnSpPr>
            <a:cxnSpLocks/>
          </p:cNvCxnSpPr>
          <p:nvPr/>
        </p:nvCxnSpPr>
        <p:spPr>
          <a:xfrm flipH="1">
            <a:off x="4053465" y="4331911"/>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6A6FE4-F80A-7A25-298E-9049974553DA}"/>
                  </a:ext>
                </a:extLst>
              </p:cNvPr>
              <p:cNvSpPr txBox="1"/>
              <p:nvPr/>
            </p:nvSpPr>
            <p:spPr>
              <a:xfrm>
                <a:off x="7808502" y="5048904"/>
                <a:ext cx="3188388" cy="461665"/>
              </a:xfrm>
              <a:prstGeom prst="rect">
                <a:avLst/>
              </a:prstGeom>
              <a:noFill/>
            </p:spPr>
            <p:txBody>
              <a:bodyPr wrap="square">
                <a:spAutoFit/>
              </a:bodyPr>
              <a:lstStyle/>
              <a:p>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=0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p>
            </p:txBody>
          </p:sp>
        </mc:Choice>
        <mc:Fallback xmlns="">
          <p:sp>
            <p:nvSpPr>
              <p:cNvPr id="10" name="TextBox 9">
                <a:extLst>
                  <a:ext uri="{FF2B5EF4-FFF2-40B4-BE49-F238E27FC236}">
                    <a16:creationId xmlns:a16="http://schemas.microsoft.com/office/drawing/2014/main" id="{B16A6FE4-F80A-7A25-298E-9049974553DA}"/>
                  </a:ext>
                </a:extLst>
              </p:cNvPr>
              <p:cNvSpPr txBox="1">
                <a:spLocks noRot="1" noChangeAspect="1" noMove="1" noResize="1" noEditPoints="1" noAdjustHandles="1" noChangeArrowheads="1" noChangeShapeType="1" noTextEdit="1"/>
              </p:cNvSpPr>
              <p:nvPr/>
            </p:nvSpPr>
            <p:spPr>
              <a:xfrm>
                <a:off x="7808502" y="5048904"/>
                <a:ext cx="3188388" cy="461665"/>
              </a:xfrm>
              <a:prstGeom prst="rect">
                <a:avLst/>
              </a:prstGeom>
              <a:blipFill>
                <a:blip r:embed="rId11"/>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387408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a:xfrm>
            <a:off x="838200" y="1825625"/>
            <a:ext cx="10993016" cy="4351338"/>
          </a:xfrm>
        </p:spPr>
        <p:txBody>
          <a:bodyPr/>
          <a:lstStyle/>
          <a:p>
            <a:pPr marL="0" indent="0">
              <a:buNone/>
            </a:pPr>
            <a:r>
              <a:rPr lang="en-US" b="1" dirty="0"/>
              <a:t>Purpose: </a:t>
            </a:r>
            <a:r>
              <a:rPr lang="en-US" dirty="0"/>
              <a:t>expose only subset of literal assignments to T solvers</a:t>
            </a:r>
          </a:p>
          <a:p>
            <a:pPr marL="0" indent="0">
              <a:buNone/>
            </a:pPr>
            <a:r>
              <a:rPr lang="en-US" b="1" dirty="0"/>
              <a:t>Reason: </a:t>
            </a:r>
            <a:r>
              <a:rPr lang="en-US" dirty="0"/>
              <a:t>Delays introduction of terms for T-and quantifier instantiation</a:t>
            </a:r>
          </a:p>
          <a:p>
            <a:pPr marL="0" indent="0">
              <a:buNone/>
            </a:pPr>
            <a:r>
              <a:rPr lang="en-US" b="1" dirty="0"/>
              <a:t>Idea: </a:t>
            </a:r>
            <a:r>
              <a:rPr lang="en-US" dirty="0"/>
              <a:t>Simulate tableau reasoning on top of CDCL</a:t>
            </a:r>
          </a:p>
          <a:p>
            <a:pPr marL="0" indent="0">
              <a:buNone/>
            </a:pP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BD6D0E-DD7D-B0CC-D0E3-C868B0003035}"/>
                  </a:ext>
                </a:extLst>
              </p:cNvPr>
              <p:cNvSpPr txBox="1"/>
              <p:nvPr/>
            </p:nvSpPr>
            <p:spPr>
              <a:xfrm>
                <a:off x="1322614" y="4001294"/>
                <a:ext cx="1588537"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1BD6D0E-DD7D-B0CC-D0E3-C868B0003035}"/>
                  </a:ext>
                </a:extLst>
              </p:cNvPr>
              <p:cNvSpPr txBox="1">
                <a:spLocks noRot="1" noChangeAspect="1" noMove="1" noResize="1" noEditPoints="1" noAdjustHandles="1" noChangeArrowheads="1" noChangeShapeType="1" noTextEdit="1"/>
              </p:cNvSpPr>
              <p:nvPr/>
            </p:nvSpPr>
            <p:spPr>
              <a:xfrm>
                <a:off x="1322614" y="4001294"/>
                <a:ext cx="1588537"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B3BC18-C61A-0D51-E9EF-F32762AD3F8C}"/>
                  </a:ext>
                </a:extLst>
              </p:cNvPr>
              <p:cNvSpPr txBox="1"/>
              <p:nvPr/>
            </p:nvSpPr>
            <p:spPr>
              <a:xfrm>
                <a:off x="4115576" y="3983468"/>
                <a:ext cx="7088934" cy="404983"/>
              </a:xfrm>
              <a:prstGeom prst="rect">
                <a:avLst/>
              </a:prstGeom>
              <a:noFill/>
            </p:spPr>
            <p:txBody>
              <a:bodyPr wrap="square">
                <a:spAutoFit/>
              </a:bodyPr>
              <a:lstStyle/>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𝑏</m:t>
                        </m:r>
                      </m:e>
                    </m:d>
                  </m:oMath>
                </a14:m>
                <a:r>
                  <a:rPr lang="en-US" dirty="0"/>
                  <a:t>    </a:t>
                </a:r>
                <a14:m>
                  <m:oMath xmlns:m="http://schemas.openxmlformats.org/officeDocument/2006/math">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p:txBody>
          </p:sp>
        </mc:Choice>
        <mc:Fallback xmlns="">
          <p:sp>
            <p:nvSpPr>
              <p:cNvPr id="6" name="TextBox 5">
                <a:extLst>
                  <a:ext uri="{FF2B5EF4-FFF2-40B4-BE49-F238E27FC236}">
                    <a16:creationId xmlns:a16="http://schemas.microsoft.com/office/drawing/2014/main" id="{A8B3BC18-C61A-0D51-E9EF-F32762AD3F8C}"/>
                  </a:ext>
                </a:extLst>
              </p:cNvPr>
              <p:cNvSpPr txBox="1">
                <a:spLocks noRot="1" noChangeAspect="1" noMove="1" noResize="1" noEditPoints="1" noAdjustHandles="1" noChangeArrowheads="1" noChangeShapeType="1" noTextEdit="1"/>
              </p:cNvSpPr>
              <p:nvPr/>
            </p:nvSpPr>
            <p:spPr>
              <a:xfrm>
                <a:off x="4115576" y="3983468"/>
                <a:ext cx="7088934" cy="404983"/>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91C82D-D519-F4F6-E762-6643B8822695}"/>
                  </a:ext>
                </a:extLst>
              </p:cNvPr>
              <p:cNvSpPr txBox="1"/>
              <p:nvPr/>
            </p:nvSpPr>
            <p:spPr>
              <a:xfrm>
                <a:off x="955831" y="5251166"/>
                <a:ext cx="10757753" cy="923330"/>
              </a:xfrm>
              <a:prstGeom prst="rect">
                <a:avLst/>
              </a:prstGeom>
              <a:noFill/>
            </p:spPr>
            <p:txBody>
              <a:bodyPr wrap="none" rtlCol="0">
                <a:spAutoFit/>
              </a:bodyPr>
              <a:lstStyle/>
              <a:p>
                <a:r>
                  <a:rPr lang="en-US" dirty="0"/>
                  <a:t>Scenario 1: </a:t>
                </a:r>
                <a:r>
                  <a:rPr lang="en-US" i="1" dirty="0"/>
                  <a:t>c </a:t>
                </a:r>
                <a:r>
                  <a:rPr lang="en-US" dirty="0"/>
                  <a:t>is assigned to T, root clause is satisfied. 	Atoms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t> are never set relevant</a:t>
                </a:r>
              </a:p>
              <a:p>
                <a:endParaRPr lang="en-US" dirty="0"/>
              </a:p>
              <a:p>
                <a:r>
                  <a:rPr lang="en-US" dirty="0"/>
                  <a:t>Scenario 2: </a:t>
                </a:r>
                <a:r>
                  <a:rPr lang="en-US" i="1" dirty="0"/>
                  <a:t>c </a:t>
                </a:r>
                <a:r>
                  <a:rPr lang="en-US" dirty="0"/>
                  <a:t>is assigned to F,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dirty="0"/>
                  <a:t> is assigned T.    	Atoms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oMath>
                </a14:m>
                <a:r>
                  <a:rPr lang="en-US" dirty="0"/>
                  <a:t> are marked relevant (and propagated to T)</a:t>
                </a:r>
              </a:p>
            </p:txBody>
          </p:sp>
        </mc:Choice>
        <mc:Fallback xmlns="">
          <p:sp>
            <p:nvSpPr>
              <p:cNvPr id="7" name="TextBox 6">
                <a:extLst>
                  <a:ext uri="{FF2B5EF4-FFF2-40B4-BE49-F238E27FC236}">
                    <a16:creationId xmlns:a16="http://schemas.microsoft.com/office/drawing/2014/main" id="{C491C82D-D519-F4F6-E762-6643B8822695}"/>
                  </a:ext>
                </a:extLst>
              </p:cNvPr>
              <p:cNvSpPr txBox="1">
                <a:spLocks noRot="1" noChangeAspect="1" noMove="1" noResize="1" noEditPoints="1" noAdjustHandles="1" noChangeArrowheads="1" noChangeShapeType="1" noTextEdit="1"/>
              </p:cNvSpPr>
              <p:nvPr/>
            </p:nvSpPr>
            <p:spPr>
              <a:xfrm>
                <a:off x="955831" y="5251166"/>
                <a:ext cx="10757753" cy="923330"/>
              </a:xfrm>
              <a:prstGeom prst="rect">
                <a:avLst/>
              </a:prstGeom>
              <a:blipFill>
                <a:blip r:embed="rId4"/>
                <a:stretch>
                  <a:fillRect l="-510" t="-3289" b="-9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4BDEE5-3B7A-A7B9-01C7-356A62F9D9C1}"/>
              </a:ext>
            </a:extLst>
          </p:cNvPr>
          <p:cNvSpPr txBox="1"/>
          <p:nvPr/>
        </p:nvSpPr>
        <p:spPr>
          <a:xfrm>
            <a:off x="4233430" y="4430853"/>
            <a:ext cx="1266757" cy="369332"/>
          </a:xfrm>
          <a:prstGeom prst="rect">
            <a:avLst/>
          </a:prstGeom>
          <a:noFill/>
        </p:spPr>
        <p:txBody>
          <a:bodyPr wrap="none" rtlCol="0">
            <a:spAutoFit/>
          </a:bodyPr>
          <a:lstStyle/>
          <a:p>
            <a:r>
              <a:rPr lang="en-US" dirty="0"/>
              <a:t>Root clause</a:t>
            </a:r>
          </a:p>
        </p:txBody>
      </p:sp>
      <p:sp>
        <p:nvSpPr>
          <p:cNvPr id="9" name="TextBox 8">
            <a:extLst>
              <a:ext uri="{FF2B5EF4-FFF2-40B4-BE49-F238E27FC236}">
                <a16:creationId xmlns:a16="http://schemas.microsoft.com/office/drawing/2014/main" id="{C11BE1CE-49A8-81C6-0FF4-E045C218F804}"/>
              </a:ext>
            </a:extLst>
          </p:cNvPr>
          <p:cNvSpPr txBox="1"/>
          <p:nvPr/>
        </p:nvSpPr>
        <p:spPr>
          <a:xfrm>
            <a:off x="5574832" y="4425422"/>
            <a:ext cx="1896225" cy="369332"/>
          </a:xfrm>
          <a:prstGeom prst="rect">
            <a:avLst/>
          </a:prstGeom>
          <a:noFill/>
        </p:spPr>
        <p:txBody>
          <a:bodyPr wrap="none" rtlCol="0">
            <a:spAutoFit/>
          </a:bodyPr>
          <a:lstStyle/>
          <a:p>
            <a:r>
              <a:rPr lang="en-US" dirty="0"/>
              <a:t>Definition clauses</a:t>
            </a:r>
          </a:p>
        </p:txBody>
      </p:sp>
      <p:sp>
        <p:nvSpPr>
          <p:cNvPr id="4" name="TextBox 3">
            <a:extLst>
              <a:ext uri="{FF2B5EF4-FFF2-40B4-BE49-F238E27FC236}">
                <a16:creationId xmlns:a16="http://schemas.microsoft.com/office/drawing/2014/main" id="{7E0F1936-0FCC-B486-D112-41DDB9FE9085}"/>
              </a:ext>
            </a:extLst>
          </p:cNvPr>
          <p:cNvSpPr txBox="1"/>
          <p:nvPr/>
        </p:nvSpPr>
        <p:spPr>
          <a:xfrm>
            <a:off x="5872794" y="6412666"/>
            <a:ext cx="6247223" cy="307777"/>
          </a:xfrm>
          <a:prstGeom prst="rect">
            <a:avLst/>
          </a:prstGeom>
          <a:noFill/>
        </p:spPr>
        <p:txBody>
          <a:bodyPr wrap="none" rtlCol="0">
            <a:spAutoFit/>
          </a:bodyPr>
          <a:lstStyle/>
          <a:p>
            <a:r>
              <a:rPr lang="en-US" sz="1400" dirty="0" err="1">
                <a:latin typeface="Consolas" panose="020B0609020204030204" pitchFamily="49" charset="0"/>
              </a:rPr>
              <a:t>smt.relevancy</a:t>
            </a:r>
            <a:r>
              <a:rPr lang="en-US" sz="1400" dirty="0">
                <a:latin typeface="Consolas" panose="020B0609020204030204" pitchFamily="49" charset="0"/>
              </a:rPr>
              <a:t>={0,1,2} (least to most use of relevancy filter)</a:t>
            </a:r>
          </a:p>
        </p:txBody>
      </p:sp>
    </p:spTree>
    <p:extLst>
      <p:ext uri="{BB962C8B-B14F-4D97-AF65-F5344CB8AC3E}">
        <p14:creationId xmlns:p14="http://schemas.microsoft.com/office/powerpoint/2010/main" val="35497030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pic>
        <p:nvPicPr>
          <p:cNvPr id="5" name="Picture 4">
            <a:extLst>
              <a:ext uri="{FF2B5EF4-FFF2-40B4-BE49-F238E27FC236}">
                <a16:creationId xmlns:a16="http://schemas.microsoft.com/office/drawing/2014/main" id="{E408D590-667A-6553-9DE2-3D42D6308567}"/>
              </a:ext>
            </a:extLst>
          </p:cNvPr>
          <p:cNvPicPr>
            <a:picLocks noChangeAspect="1"/>
          </p:cNvPicPr>
          <p:nvPr/>
        </p:nvPicPr>
        <p:blipFill rotWithShape="1">
          <a:blip r:embed="rId2"/>
          <a:srcRect t="6167"/>
          <a:stretch/>
        </p:blipFill>
        <p:spPr>
          <a:xfrm>
            <a:off x="658691" y="1858837"/>
            <a:ext cx="9401248" cy="1735705"/>
          </a:xfrm>
          <a:prstGeom prst="rect">
            <a:avLst/>
          </a:prstGeom>
        </p:spPr>
      </p:pic>
      <p:pic>
        <p:nvPicPr>
          <p:cNvPr id="7" name="Picture 6">
            <a:extLst>
              <a:ext uri="{FF2B5EF4-FFF2-40B4-BE49-F238E27FC236}">
                <a16:creationId xmlns:a16="http://schemas.microsoft.com/office/drawing/2014/main" id="{EE6F237E-578C-65F8-0B0D-9FC156D92DF8}"/>
              </a:ext>
            </a:extLst>
          </p:cNvPr>
          <p:cNvPicPr>
            <a:picLocks noChangeAspect="1"/>
          </p:cNvPicPr>
          <p:nvPr/>
        </p:nvPicPr>
        <p:blipFill>
          <a:blip r:embed="rId3"/>
          <a:stretch>
            <a:fillRect/>
          </a:stretch>
        </p:blipFill>
        <p:spPr>
          <a:xfrm>
            <a:off x="658691" y="4335846"/>
            <a:ext cx="10874617" cy="1092485"/>
          </a:xfrm>
          <a:prstGeom prst="rect">
            <a:avLst/>
          </a:prstGeom>
        </p:spPr>
      </p:pic>
      <p:sp>
        <p:nvSpPr>
          <p:cNvPr id="4" name="TextBox 3">
            <a:extLst>
              <a:ext uri="{FF2B5EF4-FFF2-40B4-BE49-F238E27FC236}">
                <a16:creationId xmlns:a16="http://schemas.microsoft.com/office/drawing/2014/main" id="{0D174AAF-8D6C-EE4C-7C0B-54BEC3301E66}"/>
              </a:ext>
            </a:extLst>
          </p:cNvPr>
          <p:cNvSpPr txBox="1"/>
          <p:nvPr/>
        </p:nvSpPr>
        <p:spPr>
          <a:xfrm>
            <a:off x="5444361" y="6392292"/>
            <a:ext cx="6526924" cy="369332"/>
          </a:xfrm>
          <a:prstGeom prst="rect">
            <a:avLst/>
          </a:prstGeom>
          <a:noFill/>
        </p:spPr>
        <p:txBody>
          <a:bodyPr wrap="square">
            <a:spAutoFit/>
          </a:bodyPr>
          <a:lstStyle/>
          <a:p>
            <a:r>
              <a:rPr lang="en-US" dirty="0" err="1">
                <a:latin typeface="Consolas" panose="020B0609020204030204" pitchFamily="49" charset="0"/>
              </a:rPr>
              <a:t>smt.dack.threshold</a:t>
            </a:r>
            <a:r>
              <a:rPr lang="en-US" dirty="0">
                <a:latin typeface="Consolas" panose="020B0609020204030204" pitchFamily="49" charset="0"/>
              </a:rPr>
              <a:t> = 10, 	  </a:t>
            </a:r>
            <a:r>
              <a:rPr lang="en-US" dirty="0" err="1">
                <a:latin typeface="Consolas" panose="020B0609020204030204" pitchFamily="49" charset="0"/>
              </a:rPr>
              <a:t>smt.dack.eq</a:t>
            </a:r>
            <a:r>
              <a:rPr lang="en-US" dirty="0">
                <a:latin typeface="Consolas" panose="020B0609020204030204" pitchFamily="49" charset="0"/>
              </a:rPr>
              <a:t> = false</a:t>
            </a:r>
          </a:p>
        </p:txBody>
      </p:sp>
    </p:spTree>
    <p:extLst>
      <p:ext uri="{BB962C8B-B14F-4D97-AF65-F5344CB8AC3E}">
        <p14:creationId xmlns:p14="http://schemas.microsoft.com/office/powerpoint/2010/main" val="1294911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5" name="Content Placeholder 4">
            <a:extLst>
              <a:ext uri="{FF2B5EF4-FFF2-40B4-BE49-F238E27FC236}">
                <a16:creationId xmlns:a16="http://schemas.microsoft.com/office/drawing/2014/main" id="{925F7204-9BC7-4449-9E59-17057BD8CF99}"/>
              </a:ext>
            </a:extLst>
          </p:cNvPr>
          <p:cNvSpPr>
            <a:spLocks noGrp="1"/>
          </p:cNvSpPr>
          <p:nvPr>
            <p:ph sz="half" idx="2"/>
          </p:nvPr>
        </p:nvSpPr>
        <p:spPr>
          <a:xfrm>
            <a:off x="5269834" y="1825624"/>
            <a:ext cx="6485019" cy="4117975"/>
          </a:xfrm>
        </p:spPr>
        <p:txBody>
          <a:bodyPr>
            <a:normAutofit fontScale="92500" lnSpcReduction="10000"/>
          </a:bodyPr>
          <a:lstStyle/>
          <a:p>
            <a:pPr>
              <a:buFontTx/>
              <a:buChar char="-"/>
            </a:pPr>
            <a:r>
              <a:rPr lang="en-US" sz="2000" dirty="0"/>
              <a:t>Assume ((_ is nil) list1) ((_ is nil) list2)</a:t>
            </a:r>
          </a:p>
          <a:p>
            <a:pPr>
              <a:buFontTx/>
              <a:buChar char="-"/>
            </a:pPr>
            <a:r>
              <a:rPr lang="en-US" sz="2000" dirty="0" err="1"/>
              <a:t>Unsat</a:t>
            </a:r>
            <a:r>
              <a:rPr lang="en-US" sz="2000" dirty="0"/>
              <a:t> core: ((_ is nil) list1) </a:t>
            </a:r>
          </a:p>
          <a:p>
            <a:pPr marL="0" indent="0">
              <a:buNone/>
            </a:pPr>
            <a:endParaRPr lang="en-US" sz="2000" dirty="0"/>
          </a:p>
          <a:p>
            <a:pPr>
              <a:buFontTx/>
              <a:buChar char="-"/>
            </a:pPr>
            <a:r>
              <a:rPr lang="en-US" sz="2000" dirty="0"/>
              <a:t>Assume ((_ is nil) (tail list1)) ((_ is nil) list2)</a:t>
            </a:r>
          </a:p>
          <a:p>
            <a:pPr>
              <a:buFontTx/>
              <a:buChar char="-"/>
            </a:pPr>
            <a:r>
              <a:rPr lang="en-US" sz="2000" dirty="0" err="1"/>
              <a:t>Unsat</a:t>
            </a:r>
            <a:r>
              <a:rPr lang="en-US" sz="2000" dirty="0"/>
              <a:t> core: ((_ is nil) list2) </a:t>
            </a:r>
          </a:p>
          <a:p>
            <a:pPr marL="0" indent="0">
              <a:buNone/>
            </a:pPr>
            <a:endParaRPr lang="en-US" sz="2000" dirty="0"/>
          </a:p>
          <a:p>
            <a:pPr>
              <a:buFontTx/>
              <a:buChar char="-"/>
            </a:pPr>
            <a:r>
              <a:rPr lang="en-US" sz="2000" dirty="0"/>
              <a:t>Assume ((_ is nil) (tail list1)) ((_ is nil) (tail list2))</a:t>
            </a:r>
          </a:p>
          <a:p>
            <a:pPr>
              <a:buFontTx/>
              <a:buChar char="-"/>
            </a:pPr>
            <a:r>
              <a:rPr lang="en-US" sz="2000" dirty="0" err="1"/>
              <a:t>Unsat</a:t>
            </a:r>
            <a:r>
              <a:rPr lang="en-US" sz="2000" dirty="0"/>
              <a:t> core: ((_ is nil) (tail list1))  </a:t>
            </a:r>
          </a:p>
          <a:p>
            <a:pPr>
              <a:buFontTx/>
              <a:buChar char="-"/>
            </a:pPr>
            <a:endParaRPr lang="en-US" sz="2000" dirty="0"/>
          </a:p>
          <a:p>
            <a:pPr>
              <a:buFontTx/>
              <a:buChar char="-"/>
            </a:pPr>
            <a:r>
              <a:rPr lang="en-US" sz="2000" dirty="0"/>
              <a:t>Assume ((_ is nil) (tail (tail list1))) ((_ is nil) (tail list2))</a:t>
            </a:r>
          </a:p>
          <a:p>
            <a:pPr>
              <a:buFontTx/>
              <a:buChar char="-"/>
            </a:pPr>
            <a:r>
              <a:rPr lang="en-US" sz="2000" dirty="0"/>
              <a:t>SAT</a:t>
            </a:r>
          </a:p>
          <a:p>
            <a:pPr>
              <a:buFontTx/>
              <a:buChar char="-"/>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F6C3F430-CDEC-63C9-79B6-B5FDF0CFEAAB}"/>
              </a:ext>
            </a:extLst>
          </p:cNvPr>
          <p:cNvPicPr>
            <a:picLocks noChangeAspect="1"/>
          </p:cNvPicPr>
          <p:nvPr/>
        </p:nvPicPr>
        <p:blipFill rotWithShape="1">
          <a:blip r:embed="rId2"/>
          <a:srcRect r="11207"/>
          <a:stretch/>
        </p:blipFill>
        <p:spPr>
          <a:xfrm>
            <a:off x="694459" y="2085787"/>
            <a:ext cx="4575374" cy="2686425"/>
          </a:xfrm>
          <a:prstGeom prst="rect">
            <a:avLst/>
          </a:prstGeom>
        </p:spPr>
      </p:pic>
      <p:pic>
        <p:nvPicPr>
          <p:cNvPr id="9" name="Picture 8">
            <a:extLst>
              <a:ext uri="{FF2B5EF4-FFF2-40B4-BE49-F238E27FC236}">
                <a16:creationId xmlns:a16="http://schemas.microsoft.com/office/drawing/2014/main" id="{54B26C93-184F-95DE-2988-D3F6C4656F39}"/>
              </a:ext>
            </a:extLst>
          </p:cNvPr>
          <p:cNvPicPr>
            <a:picLocks noChangeAspect="1"/>
          </p:cNvPicPr>
          <p:nvPr/>
        </p:nvPicPr>
        <p:blipFill>
          <a:blip r:embed="rId3"/>
          <a:stretch>
            <a:fillRect/>
          </a:stretch>
        </p:blipFill>
        <p:spPr>
          <a:xfrm>
            <a:off x="8401044" y="2224573"/>
            <a:ext cx="3667637" cy="219106"/>
          </a:xfrm>
          <a:prstGeom prst="rect">
            <a:avLst/>
          </a:prstGeom>
        </p:spPr>
      </p:pic>
      <p:pic>
        <p:nvPicPr>
          <p:cNvPr id="11" name="Picture 10">
            <a:extLst>
              <a:ext uri="{FF2B5EF4-FFF2-40B4-BE49-F238E27FC236}">
                <a16:creationId xmlns:a16="http://schemas.microsoft.com/office/drawing/2014/main" id="{5F974B34-397C-4684-8FFC-A2C8AC767CB4}"/>
              </a:ext>
            </a:extLst>
          </p:cNvPr>
          <p:cNvPicPr>
            <a:picLocks noChangeAspect="1"/>
          </p:cNvPicPr>
          <p:nvPr/>
        </p:nvPicPr>
        <p:blipFill>
          <a:blip r:embed="rId4"/>
          <a:stretch>
            <a:fillRect/>
          </a:stretch>
        </p:blipFill>
        <p:spPr>
          <a:xfrm>
            <a:off x="8512343" y="3348025"/>
            <a:ext cx="2724530" cy="161948"/>
          </a:xfrm>
          <a:prstGeom prst="rect">
            <a:avLst/>
          </a:prstGeom>
        </p:spPr>
      </p:pic>
      <p:pic>
        <p:nvPicPr>
          <p:cNvPr id="12" name="Picture 11">
            <a:extLst>
              <a:ext uri="{FF2B5EF4-FFF2-40B4-BE49-F238E27FC236}">
                <a16:creationId xmlns:a16="http://schemas.microsoft.com/office/drawing/2014/main" id="{B9105A5E-01E4-6B00-5D56-15EF5CFD0147}"/>
              </a:ext>
            </a:extLst>
          </p:cNvPr>
          <p:cNvPicPr>
            <a:picLocks noChangeAspect="1"/>
          </p:cNvPicPr>
          <p:nvPr/>
        </p:nvPicPr>
        <p:blipFill>
          <a:blip r:embed="rId3"/>
          <a:stretch>
            <a:fillRect/>
          </a:stretch>
        </p:blipFill>
        <p:spPr>
          <a:xfrm>
            <a:off x="8545108" y="4389953"/>
            <a:ext cx="3667637" cy="219106"/>
          </a:xfrm>
          <a:prstGeom prst="rect">
            <a:avLst/>
          </a:prstGeom>
        </p:spPr>
      </p:pic>
      <p:pic>
        <p:nvPicPr>
          <p:cNvPr id="13" name="Picture 12">
            <a:extLst>
              <a:ext uri="{FF2B5EF4-FFF2-40B4-BE49-F238E27FC236}">
                <a16:creationId xmlns:a16="http://schemas.microsoft.com/office/drawing/2014/main" id="{799360D8-F3A5-13A5-1D14-64BAEE8B5AC5}"/>
              </a:ext>
            </a:extLst>
          </p:cNvPr>
          <p:cNvPicPr>
            <a:picLocks noChangeAspect="1"/>
          </p:cNvPicPr>
          <p:nvPr/>
        </p:nvPicPr>
        <p:blipFill>
          <a:blip r:embed="rId4"/>
          <a:stretch>
            <a:fillRect/>
          </a:stretch>
        </p:blipFill>
        <p:spPr>
          <a:xfrm>
            <a:off x="8565853" y="4663021"/>
            <a:ext cx="2724530" cy="161948"/>
          </a:xfrm>
          <a:prstGeom prst="rect">
            <a:avLst/>
          </a:prstGeom>
        </p:spPr>
      </p:pic>
    </p:spTree>
    <p:extLst>
      <p:ext uri="{BB962C8B-B14F-4D97-AF65-F5344CB8AC3E}">
        <p14:creationId xmlns:p14="http://schemas.microsoft.com/office/powerpoint/2010/main" val="2179195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11760577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10122335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Tree>
    <p:extLst>
      <p:ext uri="{BB962C8B-B14F-4D97-AF65-F5344CB8AC3E}">
        <p14:creationId xmlns:p14="http://schemas.microsoft.com/office/powerpoint/2010/main" val="13456161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39325" y="4629856"/>
            <a:ext cx="8912183" cy="461665"/>
          </a:xfrm>
          <a:prstGeom prst="rect">
            <a:avLst/>
          </a:prstGeom>
          <a:noFill/>
        </p:spPr>
        <p:txBody>
          <a:bodyPr wrap="none" rtlCol="0">
            <a:spAutoFit/>
          </a:bodyPr>
          <a:lstStyle/>
          <a:p>
            <a:r>
              <a:rPr lang="en-US" sz="2400" dirty="0"/>
              <a:t>Compile to SAT		Compile to SAT + E		</a:t>
            </a:r>
            <a:r>
              <a:rPr lang="en-US" sz="2400" dirty="0">
                <a:solidFill>
                  <a:schemeClr val="bg1">
                    <a:lumMod val="50000"/>
                  </a:schemeClr>
                </a:solidFill>
              </a:rPr>
              <a:t>Word level</a:t>
            </a:r>
          </a:p>
        </p:txBody>
      </p:sp>
    </p:spTree>
    <p:extLst>
      <p:ext uri="{BB962C8B-B14F-4D97-AF65-F5344CB8AC3E}">
        <p14:creationId xmlns:p14="http://schemas.microsoft.com/office/powerpoint/2010/main" val="2729369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354199" y="4545377"/>
            <a:ext cx="2604880" cy="523220"/>
          </a:xfrm>
          <a:prstGeom prst="rect">
            <a:avLst/>
          </a:prstGeom>
          <a:noFill/>
        </p:spPr>
        <p:txBody>
          <a:bodyPr wrap="none" rtlCol="0">
            <a:spAutoFit/>
          </a:bodyPr>
          <a:lstStyle/>
          <a:p>
            <a:r>
              <a:rPr lang="en-US" sz="2800"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283342" y="4545377"/>
            <a:ext cx="5179559" cy="523220"/>
          </a:xfrm>
          <a:prstGeom prst="rect">
            <a:avLst/>
          </a:prstGeom>
          <a:noFill/>
        </p:spPr>
        <p:txBody>
          <a:bodyPr wrap="none" rtlCol="0">
            <a:spAutoFit/>
          </a:bodyPr>
          <a:lstStyle/>
          <a:p>
            <a:r>
              <a:rPr lang="en-US" sz="2800"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7482544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543789" y="145631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543789" y="145631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a:xfrm>
            <a:off x="838199" y="365125"/>
            <a:ext cx="10762561" cy="1325563"/>
          </a:xfrm>
        </p:spPr>
        <p:txBody>
          <a:bodyPr/>
          <a:lstStyle/>
          <a:p>
            <a:r>
              <a:rPr lang="en-US" dirty="0"/>
              <a:t>EUF – union-find w. path compression, siblings</a:t>
            </a:r>
          </a:p>
        </p:txBody>
      </p:sp>
      <p:sp>
        <p:nvSpPr>
          <p:cNvPr id="4" name="Content Placeholder 3">
            <a:extLst>
              <a:ext uri="{FF2B5EF4-FFF2-40B4-BE49-F238E27FC236}">
                <a16:creationId xmlns:a16="http://schemas.microsoft.com/office/drawing/2014/main" id="{F1673E32-E6B9-0F4E-1BC7-8B37EF553B75}"/>
              </a:ext>
            </a:extLst>
          </p:cNvPr>
          <p:cNvSpPr>
            <a:spLocks noGrp="1"/>
          </p:cNvSpPr>
          <p:nvPr>
            <p:ph idx="1"/>
          </p:nvPr>
        </p:nvSpPr>
        <p:spPr/>
        <p:txBody>
          <a:bodyPr/>
          <a:lstStyle/>
          <a:p>
            <a:r>
              <a:rPr lang="en-US" b="1" dirty="0"/>
              <a:t>Z3 uses path compression </a:t>
            </a:r>
            <a:r>
              <a:rPr lang="en-US" dirty="0"/>
              <a:t>to ensure roots are within a single hop of </a:t>
            </a:r>
            <a:r>
              <a:rPr lang="en-US" i="1" dirty="0"/>
              <a:t>find</a:t>
            </a:r>
          </a:p>
          <a:p>
            <a:r>
              <a:rPr lang="en-US" dirty="0"/>
              <a:t>Maintain separate singly linked cyclic list of siblings</a:t>
            </a:r>
          </a:p>
          <a:p>
            <a:pPr marL="0" indent="0">
              <a:buNone/>
            </a:pPr>
            <a:endParaRPr lang="en-US" b="1" dirty="0"/>
          </a:p>
        </p:txBody>
      </p:sp>
      <p:sp>
        <p:nvSpPr>
          <p:cNvPr id="6" name="Oval 5">
            <a:extLst>
              <a:ext uri="{FF2B5EF4-FFF2-40B4-BE49-F238E27FC236}">
                <a16:creationId xmlns:a16="http://schemas.microsoft.com/office/drawing/2014/main" id="{2BD6201C-E88C-6B83-9A3B-3EF74C647C4E}"/>
              </a:ext>
            </a:extLst>
          </p:cNvPr>
          <p:cNvSpPr/>
          <p:nvPr/>
        </p:nvSpPr>
        <p:spPr>
          <a:xfrm>
            <a:off x="1556503" y="396175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Oval 6">
            <a:extLst>
              <a:ext uri="{FF2B5EF4-FFF2-40B4-BE49-F238E27FC236}">
                <a16:creationId xmlns:a16="http://schemas.microsoft.com/office/drawing/2014/main" id="{7BC55ADF-EEF8-7AE3-4661-101AD8357721}"/>
              </a:ext>
            </a:extLst>
          </p:cNvPr>
          <p:cNvSpPr/>
          <p:nvPr/>
        </p:nvSpPr>
        <p:spPr>
          <a:xfrm>
            <a:off x="349761" y="5313031"/>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11" name="Oval 10">
            <a:extLst>
              <a:ext uri="{FF2B5EF4-FFF2-40B4-BE49-F238E27FC236}">
                <a16:creationId xmlns:a16="http://schemas.microsoft.com/office/drawing/2014/main" id="{72A9B383-A3EF-B7E0-10C3-E5DBC0A80AB2}"/>
              </a:ext>
            </a:extLst>
          </p:cNvPr>
          <p:cNvSpPr/>
          <p:nvPr/>
        </p:nvSpPr>
        <p:spPr>
          <a:xfrm>
            <a:off x="2499055" y="5372297"/>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14" name="Arrow: Right 13">
            <a:extLst>
              <a:ext uri="{FF2B5EF4-FFF2-40B4-BE49-F238E27FC236}">
                <a16:creationId xmlns:a16="http://schemas.microsoft.com/office/drawing/2014/main" id="{0B333FDA-D2DD-CAFF-0C21-681657D755AC}"/>
              </a:ext>
            </a:extLst>
          </p:cNvPr>
          <p:cNvSpPr/>
          <p:nvPr/>
        </p:nvSpPr>
        <p:spPr>
          <a:xfrm rot="18601934">
            <a:off x="605999" y="474745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72CFDCE3-72FE-1DD9-56FD-2DD707E9950F}"/>
              </a:ext>
            </a:extLst>
          </p:cNvPr>
          <p:cNvSpPr/>
          <p:nvPr/>
        </p:nvSpPr>
        <p:spPr>
          <a:xfrm rot="14065304">
            <a:off x="1690741" y="4827230"/>
            <a:ext cx="1273386" cy="160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27B099A-6101-26F0-C1AF-CD6BA1E3B13F}"/>
                  </a:ext>
                </a:extLst>
              </p:cNvPr>
              <p:cNvSpPr txBox="1"/>
              <p:nvPr/>
            </p:nvSpPr>
            <p:spPr>
              <a:xfrm>
                <a:off x="857532" y="632756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27B099A-6101-26F0-C1AF-CD6BA1E3B13F}"/>
                  </a:ext>
                </a:extLst>
              </p:cNvPr>
              <p:cNvSpPr txBox="1">
                <a:spLocks noRot="1" noChangeAspect="1" noMove="1" noResize="1" noEditPoints="1" noAdjustHandles="1" noChangeArrowheads="1" noChangeShapeType="1" noTextEdit="1"/>
              </p:cNvSpPr>
              <p:nvPr/>
            </p:nvSpPr>
            <p:spPr>
              <a:xfrm>
                <a:off x="857532" y="6327562"/>
                <a:ext cx="1751890" cy="369332"/>
              </a:xfrm>
              <a:prstGeom prst="rect">
                <a:avLst/>
              </a:prstGeom>
              <a:blipFill>
                <a:blip r:embed="rId2"/>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226065A-50FF-1D0E-5108-252B7B5A0A50}"/>
                  </a:ext>
                </a:extLst>
              </p:cNvPr>
              <p:cNvSpPr txBox="1"/>
              <p:nvPr/>
            </p:nvSpPr>
            <p:spPr>
              <a:xfrm>
                <a:off x="1435033" y="5014490"/>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7226065A-50FF-1D0E-5108-252B7B5A0A50}"/>
                  </a:ext>
                </a:extLst>
              </p:cNvPr>
              <p:cNvSpPr txBox="1">
                <a:spLocks noRot="1" noChangeAspect="1" noMove="1" noResize="1" noEditPoints="1" noAdjustHandles="1" noChangeArrowheads="1" noChangeShapeType="1" noTextEdit="1"/>
              </p:cNvSpPr>
              <p:nvPr/>
            </p:nvSpPr>
            <p:spPr>
              <a:xfrm>
                <a:off x="1435033" y="5014490"/>
                <a:ext cx="1111651" cy="369332"/>
              </a:xfrm>
              <a:prstGeom prst="rect">
                <a:avLst/>
              </a:prstGeom>
              <a:blipFill>
                <a:blip r:embed="rId3"/>
                <a:stretch>
                  <a:fillRect b="-13333"/>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246574A7-0A43-6FE2-52B5-DEC1BC2C23D6}"/>
              </a:ext>
            </a:extLst>
          </p:cNvPr>
          <p:cNvSpPr/>
          <p:nvPr/>
        </p:nvSpPr>
        <p:spPr>
          <a:xfrm>
            <a:off x="8070045" y="376966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4" name="Oval 23">
            <a:extLst>
              <a:ext uri="{FF2B5EF4-FFF2-40B4-BE49-F238E27FC236}">
                <a16:creationId xmlns:a16="http://schemas.microsoft.com/office/drawing/2014/main" id="{7B6B4CDB-4159-87A4-9A50-662550591254}"/>
              </a:ext>
            </a:extLst>
          </p:cNvPr>
          <p:cNvSpPr/>
          <p:nvPr/>
        </p:nvSpPr>
        <p:spPr>
          <a:xfrm>
            <a:off x="6863303" y="5120944"/>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5" name="Oval 24">
            <a:extLst>
              <a:ext uri="{FF2B5EF4-FFF2-40B4-BE49-F238E27FC236}">
                <a16:creationId xmlns:a16="http://schemas.microsoft.com/office/drawing/2014/main" id="{3207F128-474B-2875-AFBA-090A7C75B745}"/>
              </a:ext>
            </a:extLst>
          </p:cNvPr>
          <p:cNvSpPr/>
          <p:nvPr/>
        </p:nvSpPr>
        <p:spPr>
          <a:xfrm>
            <a:off x="9012597" y="5180210"/>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6" name="Oval 25">
            <a:extLst>
              <a:ext uri="{FF2B5EF4-FFF2-40B4-BE49-F238E27FC236}">
                <a16:creationId xmlns:a16="http://schemas.microsoft.com/office/drawing/2014/main" id="{D4D5FBA9-78EB-B683-F381-563B7D9F8EC1}"/>
              </a:ext>
            </a:extLst>
          </p:cNvPr>
          <p:cNvSpPr/>
          <p:nvPr/>
        </p:nvSpPr>
        <p:spPr>
          <a:xfrm>
            <a:off x="10797431" y="430118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3518BBC4-320B-CEEB-5FE6-527ABA75DF43}"/>
              </a:ext>
            </a:extLst>
          </p:cNvPr>
          <p:cNvSpPr/>
          <p:nvPr/>
        </p:nvSpPr>
        <p:spPr>
          <a:xfrm>
            <a:off x="10797431" y="5623676"/>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8" name="Arrow: Right 27">
            <a:extLst>
              <a:ext uri="{FF2B5EF4-FFF2-40B4-BE49-F238E27FC236}">
                <a16:creationId xmlns:a16="http://schemas.microsoft.com/office/drawing/2014/main" id="{D21706A9-596E-ABA4-A311-2A28692CC479}"/>
              </a:ext>
            </a:extLst>
          </p:cNvPr>
          <p:cNvSpPr/>
          <p:nvPr/>
        </p:nvSpPr>
        <p:spPr>
          <a:xfrm rot="18601934">
            <a:off x="7134611" y="4638328"/>
            <a:ext cx="1273386" cy="10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E6F379A8-060C-E5B6-3441-43F8EA75038A}"/>
              </a:ext>
            </a:extLst>
          </p:cNvPr>
          <p:cNvSpPr/>
          <p:nvPr/>
        </p:nvSpPr>
        <p:spPr>
          <a:xfrm rot="14322093">
            <a:off x="8148560" y="4709603"/>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35A8ED4-2781-5C48-B3F6-B8B4AD62FAAF}"/>
              </a:ext>
            </a:extLst>
          </p:cNvPr>
          <p:cNvSpPr/>
          <p:nvPr/>
        </p:nvSpPr>
        <p:spPr>
          <a:xfrm rot="12841974">
            <a:off x="8366911" y="4833727"/>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221AD57-D30C-C060-E42C-D08214BD31E9}"/>
              </a:ext>
            </a:extLst>
          </p:cNvPr>
          <p:cNvSpPr/>
          <p:nvPr/>
        </p:nvSpPr>
        <p:spPr>
          <a:xfrm rot="11622959">
            <a:off x="8605218" y="4172802"/>
            <a:ext cx="2278543" cy="137891"/>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CA64E7C-9607-2362-EE3D-8B8FA33CBA96}"/>
                  </a:ext>
                </a:extLst>
              </p:cNvPr>
              <p:cNvSpPr txBox="1"/>
              <p:nvPr/>
            </p:nvSpPr>
            <p:spPr>
              <a:xfrm>
                <a:off x="6560064" y="334543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2CA64E7C-9607-2362-EE3D-8B8FA33CBA96}"/>
                  </a:ext>
                </a:extLst>
              </p:cNvPr>
              <p:cNvSpPr txBox="1">
                <a:spLocks noRot="1" noChangeAspect="1" noMove="1" noResize="1" noEditPoints="1" noAdjustHandles="1" noChangeArrowheads="1" noChangeShapeType="1" noTextEdit="1"/>
              </p:cNvSpPr>
              <p:nvPr/>
            </p:nvSpPr>
            <p:spPr>
              <a:xfrm>
                <a:off x="6560064" y="3345437"/>
                <a:ext cx="1090876" cy="369332"/>
              </a:xfrm>
              <a:prstGeom prst="rect">
                <a:avLst/>
              </a:prstGeom>
              <a:blipFill>
                <a:blip r:embed="rId4"/>
                <a:stretch>
                  <a:fillRect b="-13333"/>
                </a:stretch>
              </a:blipFill>
            </p:spPr>
            <p:txBody>
              <a:bodyPr/>
              <a:lstStyle/>
              <a:p>
                <a:r>
                  <a:rPr lang="en-US">
                    <a:noFill/>
                  </a:rPr>
                  <a:t> </a:t>
                </a:r>
              </a:p>
            </p:txBody>
          </p:sp>
        </mc:Fallback>
      </mc:AlternateContent>
      <p:sp>
        <p:nvSpPr>
          <p:cNvPr id="40" name="Arrow: Curved Left 39">
            <a:extLst>
              <a:ext uri="{FF2B5EF4-FFF2-40B4-BE49-F238E27FC236}">
                <a16:creationId xmlns:a16="http://schemas.microsoft.com/office/drawing/2014/main" id="{B308F912-B95E-3935-0273-4D0C15F4353E}"/>
              </a:ext>
            </a:extLst>
          </p:cNvPr>
          <p:cNvSpPr/>
          <p:nvPr/>
        </p:nvSpPr>
        <p:spPr>
          <a:xfrm rot="19434895">
            <a:off x="2534507" y="3784597"/>
            <a:ext cx="352327" cy="17654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Arrow: Curved Left 40">
            <a:extLst>
              <a:ext uri="{FF2B5EF4-FFF2-40B4-BE49-F238E27FC236}">
                <a16:creationId xmlns:a16="http://schemas.microsoft.com/office/drawing/2014/main" id="{223FB6A9-97B8-16BA-DCC7-693EC3D486ED}"/>
              </a:ext>
            </a:extLst>
          </p:cNvPr>
          <p:cNvSpPr/>
          <p:nvPr/>
        </p:nvSpPr>
        <p:spPr>
          <a:xfrm rot="5400000">
            <a:off x="1577849" y="5059792"/>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Arrow: Curved Left 41">
            <a:extLst>
              <a:ext uri="{FF2B5EF4-FFF2-40B4-BE49-F238E27FC236}">
                <a16:creationId xmlns:a16="http://schemas.microsoft.com/office/drawing/2014/main" id="{F7438348-7EC8-3779-AF4C-09E4BCDEF890}"/>
              </a:ext>
            </a:extLst>
          </p:cNvPr>
          <p:cNvSpPr/>
          <p:nvPr/>
        </p:nvSpPr>
        <p:spPr>
          <a:xfrm rot="13245892">
            <a:off x="825632" y="3771444"/>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Arrow: Curved Left 44">
            <a:extLst>
              <a:ext uri="{FF2B5EF4-FFF2-40B4-BE49-F238E27FC236}">
                <a16:creationId xmlns:a16="http://schemas.microsoft.com/office/drawing/2014/main" id="{316D4F21-DC82-5A75-0381-444CB65F1119}"/>
              </a:ext>
            </a:extLst>
          </p:cNvPr>
          <p:cNvSpPr/>
          <p:nvPr/>
        </p:nvSpPr>
        <p:spPr>
          <a:xfrm rot="16974337">
            <a:off x="9628865" y="2497858"/>
            <a:ext cx="352327" cy="28135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Arrow: Curved Left 45">
            <a:extLst>
              <a:ext uri="{FF2B5EF4-FFF2-40B4-BE49-F238E27FC236}">
                <a16:creationId xmlns:a16="http://schemas.microsoft.com/office/drawing/2014/main" id="{2A351EDC-28B4-A7C9-23D7-C4E7AB0A6D96}"/>
              </a:ext>
            </a:extLst>
          </p:cNvPr>
          <p:cNvSpPr/>
          <p:nvPr/>
        </p:nvSpPr>
        <p:spPr>
          <a:xfrm>
            <a:off x="11369948" y="4548409"/>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Arrow: Curved Left 46">
            <a:extLst>
              <a:ext uri="{FF2B5EF4-FFF2-40B4-BE49-F238E27FC236}">
                <a16:creationId xmlns:a16="http://schemas.microsoft.com/office/drawing/2014/main" id="{745CBFDF-E93E-EFD2-7513-5EA4E834BCDF}"/>
              </a:ext>
            </a:extLst>
          </p:cNvPr>
          <p:cNvSpPr/>
          <p:nvPr/>
        </p:nvSpPr>
        <p:spPr>
          <a:xfrm rot="5400000">
            <a:off x="8035167" y="4856485"/>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Arrow: Curved Left 48">
            <a:extLst>
              <a:ext uri="{FF2B5EF4-FFF2-40B4-BE49-F238E27FC236}">
                <a16:creationId xmlns:a16="http://schemas.microsoft.com/office/drawing/2014/main" id="{5296FE75-366C-4307-4204-8BCDF40F1769}"/>
              </a:ext>
            </a:extLst>
          </p:cNvPr>
          <p:cNvSpPr/>
          <p:nvPr/>
        </p:nvSpPr>
        <p:spPr>
          <a:xfrm rot="6240791">
            <a:off x="10066168" y="5221812"/>
            <a:ext cx="231313" cy="159970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Arrow: Curved Left 49">
            <a:extLst>
              <a:ext uri="{FF2B5EF4-FFF2-40B4-BE49-F238E27FC236}">
                <a16:creationId xmlns:a16="http://schemas.microsoft.com/office/drawing/2014/main" id="{E8B9DB59-9FD5-B85A-38DA-C741E034C5A6}"/>
              </a:ext>
            </a:extLst>
          </p:cNvPr>
          <p:cNvSpPr/>
          <p:nvPr/>
        </p:nvSpPr>
        <p:spPr>
          <a:xfrm rot="13245892">
            <a:off x="7268579" y="3615232"/>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9DAE9A-9667-CA8E-DB6F-2DFF69B15CEE}"/>
                  </a:ext>
                </a:extLst>
              </p:cNvPr>
              <p:cNvSpPr txBox="1"/>
              <p:nvPr/>
            </p:nvSpPr>
            <p:spPr>
              <a:xfrm>
                <a:off x="1091441" y="3373746"/>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079DAE9A-9667-CA8E-DB6F-2DFF69B15CEE}"/>
                  </a:ext>
                </a:extLst>
              </p:cNvPr>
              <p:cNvSpPr txBox="1">
                <a:spLocks noRot="1" noChangeAspect="1" noMove="1" noResize="1" noEditPoints="1" noAdjustHandles="1" noChangeArrowheads="1" noChangeShapeType="1" noTextEdit="1"/>
              </p:cNvSpPr>
              <p:nvPr/>
            </p:nvSpPr>
            <p:spPr>
              <a:xfrm>
                <a:off x="1091441" y="3373746"/>
                <a:ext cx="1111651" cy="369332"/>
              </a:xfrm>
              <a:prstGeom prst="rect">
                <a:avLst/>
              </a:prstGeom>
              <a:blipFill>
                <a:blip r:embed="rId5"/>
                <a:stretch>
                  <a:fillRect b="-13115"/>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C935C0E0-0842-E2D6-B6D7-CFD575FA379C}"/>
              </a:ext>
            </a:extLst>
          </p:cNvPr>
          <p:cNvGrpSpPr/>
          <p:nvPr/>
        </p:nvGrpSpPr>
        <p:grpSpPr>
          <a:xfrm>
            <a:off x="3587456" y="3385230"/>
            <a:ext cx="1339957" cy="2485522"/>
            <a:chOff x="3587456" y="3217064"/>
            <a:chExt cx="1339957" cy="2485522"/>
          </a:xfrm>
        </p:grpSpPr>
        <p:sp>
          <p:nvSpPr>
            <p:cNvPr id="12" name="Oval 11">
              <a:extLst>
                <a:ext uri="{FF2B5EF4-FFF2-40B4-BE49-F238E27FC236}">
                  <a16:creationId xmlns:a16="http://schemas.microsoft.com/office/drawing/2014/main" id="{50B2CB7F-3105-D681-E0D8-EDB60308C17B}"/>
                </a:ext>
              </a:extLst>
            </p:cNvPr>
            <p:cNvSpPr/>
            <p:nvPr/>
          </p:nvSpPr>
          <p:spPr>
            <a:xfrm>
              <a:off x="3899981" y="3885640"/>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a16="http://schemas.microsoft.com/office/drawing/2014/main" id="{46185288-BEF1-7DA8-919A-D6D0F17AB646}"/>
                </a:ext>
              </a:extLst>
            </p:cNvPr>
            <p:cNvSpPr/>
            <p:nvPr/>
          </p:nvSpPr>
          <p:spPr>
            <a:xfrm>
              <a:off x="3899981" y="520813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6" name="Arrow: Right 15">
              <a:extLst>
                <a:ext uri="{FF2B5EF4-FFF2-40B4-BE49-F238E27FC236}">
                  <a16:creationId xmlns:a16="http://schemas.microsoft.com/office/drawing/2014/main" id="{62D5D08F-921B-2765-9609-F250DE56F748}"/>
                </a:ext>
              </a:extLst>
            </p:cNvPr>
            <p:cNvSpPr/>
            <p:nvPr/>
          </p:nvSpPr>
          <p:spPr>
            <a:xfrm rot="16200000">
              <a:off x="3761641" y="4690351"/>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4EEEE0-7A10-BC62-BFBD-DE661BBC07FA}"/>
                    </a:ext>
                  </a:extLst>
                </p:cNvPr>
                <p:cNvSpPr txBox="1"/>
                <p:nvPr/>
              </p:nvSpPr>
              <p:spPr>
                <a:xfrm>
                  <a:off x="4145276" y="4642987"/>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8" name="TextBox 17">
                  <a:extLst>
                    <a:ext uri="{FF2B5EF4-FFF2-40B4-BE49-F238E27FC236}">
                      <a16:creationId xmlns:a16="http://schemas.microsoft.com/office/drawing/2014/main" id="{4A4EEEE0-7A10-BC62-BFBD-DE661BBC07FA}"/>
                    </a:ext>
                  </a:extLst>
                </p:cNvPr>
                <p:cNvSpPr txBox="1">
                  <a:spLocks noRot="1" noChangeAspect="1" noMove="1" noResize="1" noEditPoints="1" noAdjustHandles="1" noChangeArrowheads="1" noChangeShapeType="1" noTextEdit="1"/>
                </p:cNvSpPr>
                <p:nvPr/>
              </p:nvSpPr>
              <p:spPr>
                <a:xfrm>
                  <a:off x="4145276" y="4642987"/>
                  <a:ext cx="782137" cy="369332"/>
                </a:xfrm>
                <a:prstGeom prst="rect">
                  <a:avLst/>
                </a:prstGeom>
                <a:blipFill>
                  <a:blip r:embed="rId6"/>
                  <a:stretch>
                    <a:fillRect/>
                  </a:stretch>
                </a:blipFill>
              </p:spPr>
              <p:txBody>
                <a:bodyPr/>
                <a:lstStyle/>
                <a:p>
                  <a:r>
                    <a:rPr lang="en-US">
                      <a:noFill/>
                    </a:rPr>
                    <a:t> </a:t>
                  </a:r>
                </a:p>
              </p:txBody>
            </p:sp>
          </mc:Fallback>
        </mc:AlternateContent>
        <p:sp>
          <p:nvSpPr>
            <p:cNvPr id="43" name="Arrow: Curved Left 42">
              <a:extLst>
                <a:ext uri="{FF2B5EF4-FFF2-40B4-BE49-F238E27FC236}">
                  <a16:creationId xmlns:a16="http://schemas.microsoft.com/office/drawing/2014/main" id="{C15F8A29-7063-F541-B354-CA3722B020B0}"/>
                </a:ext>
              </a:extLst>
            </p:cNvPr>
            <p:cNvSpPr/>
            <p:nvPr/>
          </p:nvSpPr>
          <p:spPr>
            <a:xfrm rot="10800000">
              <a:off x="3587456" y="405352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Arrow: Curved Left 43">
              <a:extLst>
                <a:ext uri="{FF2B5EF4-FFF2-40B4-BE49-F238E27FC236}">
                  <a16:creationId xmlns:a16="http://schemas.microsoft.com/office/drawing/2014/main" id="{C23857F1-F85E-47A7-A127-6E62A30348F9}"/>
                </a:ext>
              </a:extLst>
            </p:cNvPr>
            <p:cNvSpPr/>
            <p:nvPr/>
          </p:nvSpPr>
          <p:spPr>
            <a:xfrm>
              <a:off x="4474986" y="4118924"/>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B0EB2CF-EEB4-5245-73AC-F58D3FFF92B8}"/>
                    </a:ext>
                  </a:extLst>
                </p:cNvPr>
                <p:cNvSpPr txBox="1"/>
                <p:nvPr/>
              </p:nvSpPr>
              <p:spPr>
                <a:xfrm>
                  <a:off x="3683670" y="3217064"/>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52" name="TextBox 51">
                  <a:extLst>
                    <a:ext uri="{FF2B5EF4-FFF2-40B4-BE49-F238E27FC236}">
                      <a16:creationId xmlns:a16="http://schemas.microsoft.com/office/drawing/2014/main" id="{7B0EB2CF-EEB4-5245-73AC-F58D3FFF92B8}"/>
                    </a:ext>
                  </a:extLst>
                </p:cNvPr>
                <p:cNvSpPr txBox="1">
                  <a:spLocks noRot="1" noChangeAspect="1" noMove="1" noResize="1" noEditPoints="1" noAdjustHandles="1" noChangeArrowheads="1" noChangeShapeType="1" noTextEdit="1"/>
                </p:cNvSpPr>
                <p:nvPr/>
              </p:nvSpPr>
              <p:spPr>
                <a:xfrm>
                  <a:off x="3683670" y="3217064"/>
                  <a:ext cx="782137" cy="369332"/>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1670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0" grpId="0"/>
      <p:bldP spid="23" grpId="0" animBg="1"/>
      <p:bldP spid="24" grpId="0" animBg="1"/>
      <p:bldP spid="25" grpId="0" animBg="1"/>
      <p:bldP spid="26" grpId="0" animBg="1"/>
      <p:bldP spid="27" grpId="0" animBg="1"/>
      <p:bldP spid="28" grpId="0" animBg="1"/>
      <p:bldP spid="29" grpId="0" animBg="1"/>
      <p:bldP spid="30" grpId="0" animBg="1"/>
      <p:bldP spid="37" grpId="0" animBg="1"/>
      <p:bldP spid="39" grpId="0"/>
      <p:bldP spid="40" grpId="0" animBg="1"/>
      <p:bldP spid="41" grpId="0" animBg="1"/>
      <p:bldP spid="42" grpId="0" animBg="1"/>
      <p:bldP spid="45" grpId="0" animBg="1"/>
      <p:bldP spid="46" grpId="0" animBg="1"/>
      <p:bldP spid="47" grpId="0" animBg="1"/>
      <p:bldP spid="49" grpId="0" animBg="1"/>
      <p:bldP spid="5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356399" y="2001502"/>
            <a:ext cx="6218052" cy="4229721"/>
          </a:xfrm>
          <a:prstGeom prst="rect">
            <a:avLst/>
          </a:prstGeom>
        </p:spPr>
      </p:pic>
      <p:grpSp>
        <p:nvGrpSpPr>
          <p:cNvPr id="3" name="Group 2">
            <a:extLst>
              <a:ext uri="{FF2B5EF4-FFF2-40B4-BE49-F238E27FC236}">
                <a16:creationId xmlns:a16="http://schemas.microsoft.com/office/drawing/2014/main" id="{F58B8412-E5DF-6556-13EC-219E431AD62F}"/>
              </a:ext>
            </a:extLst>
          </p:cNvPr>
          <p:cNvGrpSpPr/>
          <p:nvPr/>
        </p:nvGrpSpPr>
        <p:grpSpPr>
          <a:xfrm>
            <a:off x="0" y="2615608"/>
            <a:ext cx="5254262" cy="1090391"/>
            <a:chOff x="0" y="2615608"/>
            <a:chExt cx="5254262" cy="1090391"/>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4"/>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09EC2A-84D1-A614-EC27-97821F2CC3D0}"/>
                    </a:ext>
                  </a:extLst>
                </p:cNvPr>
                <p:cNvSpPr txBox="1"/>
                <p:nvPr/>
              </p:nvSpPr>
              <p:spPr>
                <a:xfrm>
                  <a:off x="0"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0" y="2615608"/>
                  <a:ext cx="2639866" cy="369332"/>
                </a:xfrm>
                <a:prstGeom prst="rect">
                  <a:avLst/>
                </a:prstGeom>
                <a:blipFill>
                  <a:blip r:embed="rId6"/>
                  <a:stretch>
                    <a:fillRect b="-13115"/>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24FDE6A2-5C14-B4BD-C825-BFD915C9798B}"/>
              </a:ext>
            </a:extLst>
          </p:cNvPr>
          <p:cNvGrpSpPr/>
          <p:nvPr/>
        </p:nvGrpSpPr>
        <p:grpSpPr>
          <a:xfrm>
            <a:off x="223763" y="4748648"/>
            <a:ext cx="6149008" cy="677714"/>
            <a:chOff x="300740" y="4337699"/>
            <a:chExt cx="6149008" cy="677714"/>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918593"/>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918593"/>
                <a:ext cx="5625547" cy="369332"/>
              </a:xfrm>
              <a:prstGeom prst="rect">
                <a:avLst/>
              </a:prstGeom>
              <a:blipFill>
                <a:blip r:embed="rId10"/>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C8782DF-692D-D422-AD33-5DD00C28EDDB}"/>
                  </a:ext>
                </a:extLst>
              </p:cNvPr>
              <p:cNvSpPr txBox="1"/>
              <p:nvPr/>
            </p:nvSpPr>
            <p:spPr>
              <a:xfrm>
                <a:off x="4062931" y="715028"/>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4" name="TextBox 3">
                <a:extLst>
                  <a:ext uri="{FF2B5EF4-FFF2-40B4-BE49-F238E27FC236}">
                    <a16:creationId xmlns:a16="http://schemas.microsoft.com/office/drawing/2014/main" id="{4C8782DF-692D-D422-AD33-5DD00C28EDDB}"/>
                  </a:ext>
                </a:extLst>
              </p:cNvPr>
              <p:cNvSpPr txBox="1">
                <a:spLocks noRot="1" noChangeAspect="1" noMove="1" noResize="1" noEditPoints="1" noAdjustHandles="1" noChangeArrowheads="1" noChangeShapeType="1" noTextEdit="1"/>
              </p:cNvSpPr>
              <p:nvPr/>
            </p:nvSpPr>
            <p:spPr>
              <a:xfrm>
                <a:off x="4062931" y="715028"/>
                <a:ext cx="7899400" cy="523220"/>
              </a:xfrm>
              <a:prstGeom prst="rect">
                <a:avLst/>
              </a:prstGeom>
              <a:blipFill>
                <a:blip r:embed="rId11"/>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A54291D-3596-7068-F33A-295DE3335E8F}"/>
              </a:ext>
            </a:extLst>
          </p:cNvPr>
          <p:cNvSpPr/>
          <p:nvPr/>
        </p:nvSpPr>
        <p:spPr>
          <a:xfrm>
            <a:off x="4062931" y="546755"/>
            <a:ext cx="2309840" cy="781823"/>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CE2A50A-50CA-0B9A-477D-084A89D17B05}"/>
              </a:ext>
            </a:extLst>
          </p:cNvPr>
          <p:cNvSpPr/>
          <p:nvPr/>
        </p:nvSpPr>
        <p:spPr>
          <a:xfrm>
            <a:off x="7722102" y="2916989"/>
            <a:ext cx="3631698" cy="789010"/>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0D0E739-C1F9-8F39-E561-3A0FB1D34780}"/>
              </a:ext>
            </a:extLst>
          </p:cNvPr>
          <p:cNvSpPr/>
          <p:nvPr/>
        </p:nvSpPr>
        <p:spPr>
          <a:xfrm>
            <a:off x="7722102" y="3705999"/>
            <a:ext cx="2025213" cy="252411"/>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236D0618-5C49-FDD0-2621-FAF1685E097D}"/>
              </a:ext>
            </a:extLst>
          </p:cNvPr>
          <p:cNvSpPr/>
          <p:nvPr/>
        </p:nvSpPr>
        <p:spPr>
          <a:xfrm>
            <a:off x="7704493" y="3973513"/>
            <a:ext cx="3862196" cy="1041899"/>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CCA07B1-7463-3488-D8BE-DC1F6833B658}"/>
              </a:ext>
            </a:extLst>
          </p:cNvPr>
          <p:cNvSpPr/>
          <p:nvPr/>
        </p:nvSpPr>
        <p:spPr>
          <a:xfrm>
            <a:off x="7745321" y="5717825"/>
            <a:ext cx="3862196" cy="425147"/>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4" name="Group 33">
            <a:extLst>
              <a:ext uri="{FF2B5EF4-FFF2-40B4-BE49-F238E27FC236}">
                <a16:creationId xmlns:a16="http://schemas.microsoft.com/office/drawing/2014/main" id="{38D687A3-3A8E-8EA7-4A51-1EBC189BD918}"/>
              </a:ext>
            </a:extLst>
          </p:cNvPr>
          <p:cNvGrpSpPr/>
          <p:nvPr/>
        </p:nvGrpSpPr>
        <p:grpSpPr>
          <a:xfrm>
            <a:off x="763485" y="1406737"/>
            <a:ext cx="5072117" cy="975248"/>
            <a:chOff x="763485" y="1406737"/>
            <a:chExt cx="5072117" cy="975248"/>
          </a:xfrm>
        </p:grpSpPr>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3E051279-08CD-EFD0-DBC3-3E3492DFB86F}"/>
                    </a:ext>
                  </a:extLst>
                </p:cNvPr>
                <p:cNvSpPr/>
                <p:nvPr/>
              </p:nvSpPr>
              <p:spPr>
                <a:xfrm>
                  <a:off x="763485" y="1677173"/>
                  <a:ext cx="602059" cy="556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𝑎</m:t>
                        </m:r>
                      </m:oMath>
                    </m:oMathPara>
                  </a14:m>
                  <a:endParaRPr lang="en-US" dirty="0"/>
                </a:p>
              </p:txBody>
            </p:sp>
          </mc:Choice>
          <mc:Fallback xmlns="">
            <p:sp>
              <p:nvSpPr>
                <p:cNvPr id="18" name="Oval 17">
                  <a:extLst>
                    <a:ext uri="{FF2B5EF4-FFF2-40B4-BE49-F238E27FC236}">
                      <a16:creationId xmlns:a16="http://schemas.microsoft.com/office/drawing/2014/main" id="{3E051279-08CD-EFD0-DBC3-3E3492DFB86F}"/>
                    </a:ext>
                  </a:extLst>
                </p:cNvPr>
                <p:cNvSpPr>
                  <a:spLocks noRot="1" noChangeAspect="1" noMove="1" noResize="1" noEditPoints="1" noAdjustHandles="1" noChangeArrowheads="1" noChangeShapeType="1" noTextEdit="1"/>
                </p:cNvSpPr>
                <p:nvPr/>
              </p:nvSpPr>
              <p:spPr>
                <a:xfrm>
                  <a:off x="763485" y="1677173"/>
                  <a:ext cx="602059" cy="556653"/>
                </a:xfrm>
                <a:prstGeom prst="ellipse">
                  <a:avLst/>
                </a:prstGeom>
                <a:blipFill>
                  <a:blip r:embed="rId12"/>
                  <a:stretch>
                    <a:fillRect l="-1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D593AAF-AC02-7B9A-2C75-60DC493B9A41}"/>
                    </a:ext>
                  </a:extLst>
                </p:cNvPr>
                <p:cNvSpPr/>
                <p:nvPr/>
              </p:nvSpPr>
              <p:spPr>
                <a:xfrm>
                  <a:off x="1613979" y="1517746"/>
                  <a:ext cx="939351" cy="789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19" name="Oval 18">
                  <a:extLst>
                    <a:ext uri="{FF2B5EF4-FFF2-40B4-BE49-F238E27FC236}">
                      <a16:creationId xmlns:a16="http://schemas.microsoft.com/office/drawing/2014/main" id="{0D593AAF-AC02-7B9A-2C75-60DC493B9A41}"/>
                    </a:ext>
                  </a:extLst>
                </p:cNvPr>
                <p:cNvSpPr>
                  <a:spLocks noRot="1" noChangeAspect="1" noMove="1" noResize="1" noEditPoints="1" noAdjustHandles="1" noChangeArrowheads="1" noChangeShapeType="1" noTextEdit="1"/>
                </p:cNvSpPr>
                <p:nvPr/>
              </p:nvSpPr>
              <p:spPr>
                <a:xfrm>
                  <a:off x="1613979" y="1517746"/>
                  <a:ext cx="939351" cy="789480"/>
                </a:xfrm>
                <a:prstGeom prst="ellipse">
                  <a:avLst/>
                </a:prstGeom>
                <a:blipFill>
                  <a:blip r:embed="rId13"/>
                  <a:stretch>
                    <a:fillRect l="-3846" r="-3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ED216CA0-D742-1288-82A8-1593677E2224}"/>
                    </a:ext>
                  </a:extLst>
                </p:cNvPr>
                <p:cNvSpPr/>
                <p:nvPr/>
              </p:nvSpPr>
              <p:spPr>
                <a:xfrm>
                  <a:off x="2724460" y="1406737"/>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5" name="Oval 24">
                  <a:extLst>
                    <a:ext uri="{FF2B5EF4-FFF2-40B4-BE49-F238E27FC236}">
                      <a16:creationId xmlns:a16="http://schemas.microsoft.com/office/drawing/2014/main" id="{ED216CA0-D742-1288-82A8-1593677E2224}"/>
                    </a:ext>
                  </a:extLst>
                </p:cNvPr>
                <p:cNvSpPr>
                  <a:spLocks noRot="1" noChangeAspect="1" noMove="1" noResize="1" noEditPoints="1" noAdjustHandles="1" noChangeArrowheads="1" noChangeShapeType="1" noTextEdit="1"/>
                </p:cNvSpPr>
                <p:nvPr/>
              </p:nvSpPr>
              <p:spPr>
                <a:xfrm>
                  <a:off x="2724460" y="1406737"/>
                  <a:ext cx="1424005" cy="961196"/>
                </a:xfrm>
                <a:prstGeom prst="ellipse">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23BBD0B0-A1F2-E16F-AFBB-50668727246F}"/>
                    </a:ext>
                  </a:extLst>
                </p:cNvPr>
                <p:cNvSpPr/>
                <p:nvPr/>
              </p:nvSpPr>
              <p:spPr>
                <a:xfrm>
                  <a:off x="4411597" y="1420789"/>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4</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6" name="Oval 25">
                  <a:extLst>
                    <a:ext uri="{FF2B5EF4-FFF2-40B4-BE49-F238E27FC236}">
                      <a16:creationId xmlns:a16="http://schemas.microsoft.com/office/drawing/2014/main" id="{23BBD0B0-A1F2-E16F-AFBB-50668727246F}"/>
                    </a:ext>
                  </a:extLst>
                </p:cNvPr>
                <p:cNvSpPr>
                  <a:spLocks noRot="1" noChangeAspect="1" noMove="1" noResize="1" noEditPoints="1" noAdjustHandles="1" noChangeArrowheads="1" noChangeShapeType="1" noTextEdit="1"/>
                </p:cNvSpPr>
                <p:nvPr/>
              </p:nvSpPr>
              <p:spPr>
                <a:xfrm>
                  <a:off x="4411597" y="1420789"/>
                  <a:ext cx="1424005" cy="961196"/>
                </a:xfrm>
                <a:prstGeom prst="ellipse">
                  <a:avLst/>
                </a:prstGeom>
                <a:blipFill>
                  <a:blip r:embed="rId15"/>
                  <a:stretch>
                    <a:fillRect/>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04890F5F-E438-8E5D-1B80-5B53DA1B17A8}"/>
              </a:ext>
            </a:extLst>
          </p:cNvPr>
          <p:cNvGrpSpPr/>
          <p:nvPr/>
        </p:nvGrpSpPr>
        <p:grpSpPr>
          <a:xfrm>
            <a:off x="595030" y="3482118"/>
            <a:ext cx="5072117" cy="1416905"/>
            <a:chOff x="595030" y="3482118"/>
            <a:chExt cx="5072117" cy="1416905"/>
          </a:xfrm>
        </p:grpSpPr>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E80F2A74-5B12-6A02-FA05-7E7328673EAF}"/>
                    </a:ext>
                  </a:extLst>
                </p:cNvPr>
                <p:cNvSpPr/>
                <p:nvPr/>
              </p:nvSpPr>
              <p:spPr>
                <a:xfrm>
                  <a:off x="595030" y="3945604"/>
                  <a:ext cx="602059" cy="556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𝑎</m:t>
                        </m:r>
                      </m:oMath>
                    </m:oMathPara>
                  </a14:m>
                  <a:endParaRPr lang="en-US" dirty="0"/>
                </a:p>
              </p:txBody>
            </p:sp>
          </mc:Choice>
          <mc:Fallback xmlns="">
            <p:sp>
              <p:nvSpPr>
                <p:cNvPr id="27" name="Oval 26">
                  <a:extLst>
                    <a:ext uri="{FF2B5EF4-FFF2-40B4-BE49-F238E27FC236}">
                      <a16:creationId xmlns:a16="http://schemas.microsoft.com/office/drawing/2014/main" id="{E80F2A74-5B12-6A02-FA05-7E7328673EAF}"/>
                    </a:ext>
                  </a:extLst>
                </p:cNvPr>
                <p:cNvSpPr>
                  <a:spLocks noRot="1" noChangeAspect="1" noMove="1" noResize="1" noEditPoints="1" noAdjustHandles="1" noChangeArrowheads="1" noChangeShapeType="1" noTextEdit="1"/>
                </p:cNvSpPr>
                <p:nvPr/>
              </p:nvSpPr>
              <p:spPr>
                <a:xfrm>
                  <a:off x="595030" y="3945604"/>
                  <a:ext cx="602059" cy="556653"/>
                </a:xfrm>
                <a:prstGeom prst="ellipse">
                  <a:avLst/>
                </a:prstGeom>
                <a:blipFill>
                  <a:blip r:embed="rId16"/>
                  <a:stretch>
                    <a:fillRect l="-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1AA7ED63-7348-43EC-E34F-137869683B54}"/>
                    </a:ext>
                  </a:extLst>
                </p:cNvPr>
                <p:cNvSpPr/>
                <p:nvPr/>
              </p:nvSpPr>
              <p:spPr>
                <a:xfrm>
                  <a:off x="1445524" y="3786177"/>
                  <a:ext cx="939351" cy="789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8" name="Oval 27">
                  <a:extLst>
                    <a:ext uri="{FF2B5EF4-FFF2-40B4-BE49-F238E27FC236}">
                      <a16:creationId xmlns:a16="http://schemas.microsoft.com/office/drawing/2014/main" id="{1AA7ED63-7348-43EC-E34F-137869683B54}"/>
                    </a:ext>
                  </a:extLst>
                </p:cNvPr>
                <p:cNvSpPr>
                  <a:spLocks noRot="1" noChangeAspect="1" noMove="1" noResize="1" noEditPoints="1" noAdjustHandles="1" noChangeArrowheads="1" noChangeShapeType="1" noTextEdit="1"/>
                </p:cNvSpPr>
                <p:nvPr/>
              </p:nvSpPr>
              <p:spPr>
                <a:xfrm>
                  <a:off x="1445524" y="3786177"/>
                  <a:ext cx="939351" cy="789480"/>
                </a:xfrm>
                <a:prstGeom prst="ellipse">
                  <a:avLst/>
                </a:prstGeom>
                <a:blipFill>
                  <a:blip r:embed="rId17"/>
                  <a:stretch>
                    <a:fillRect l="-3205"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A4B0EA57-0C5D-8FE1-5928-3A1E21C69FBC}"/>
                    </a:ext>
                  </a:extLst>
                </p:cNvPr>
                <p:cNvSpPr/>
                <p:nvPr/>
              </p:nvSpPr>
              <p:spPr>
                <a:xfrm>
                  <a:off x="2556005" y="3675168"/>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9" name="Oval 28">
                  <a:extLst>
                    <a:ext uri="{FF2B5EF4-FFF2-40B4-BE49-F238E27FC236}">
                      <a16:creationId xmlns:a16="http://schemas.microsoft.com/office/drawing/2014/main" id="{A4B0EA57-0C5D-8FE1-5928-3A1E21C69FBC}"/>
                    </a:ext>
                  </a:extLst>
                </p:cNvPr>
                <p:cNvSpPr>
                  <a:spLocks noRot="1" noChangeAspect="1" noMove="1" noResize="1" noEditPoints="1" noAdjustHandles="1" noChangeArrowheads="1" noChangeShapeType="1" noTextEdit="1"/>
                </p:cNvSpPr>
                <p:nvPr/>
              </p:nvSpPr>
              <p:spPr>
                <a:xfrm>
                  <a:off x="2556005" y="3675168"/>
                  <a:ext cx="1424005" cy="961196"/>
                </a:xfrm>
                <a:prstGeom prst="ellipse">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08D3710F-2A89-386E-7128-4E3987D504DF}"/>
                    </a:ext>
                  </a:extLst>
                </p:cNvPr>
                <p:cNvSpPr/>
                <p:nvPr/>
              </p:nvSpPr>
              <p:spPr>
                <a:xfrm>
                  <a:off x="4243142" y="3689220"/>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4</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30" name="Oval 29">
                  <a:extLst>
                    <a:ext uri="{FF2B5EF4-FFF2-40B4-BE49-F238E27FC236}">
                      <a16:creationId xmlns:a16="http://schemas.microsoft.com/office/drawing/2014/main" id="{08D3710F-2A89-386E-7128-4E3987D504DF}"/>
                    </a:ext>
                  </a:extLst>
                </p:cNvPr>
                <p:cNvSpPr>
                  <a:spLocks noRot="1" noChangeAspect="1" noMove="1" noResize="1" noEditPoints="1" noAdjustHandles="1" noChangeArrowheads="1" noChangeShapeType="1" noTextEdit="1"/>
                </p:cNvSpPr>
                <p:nvPr/>
              </p:nvSpPr>
              <p:spPr>
                <a:xfrm>
                  <a:off x="4243142" y="3689220"/>
                  <a:ext cx="1424005" cy="961196"/>
                </a:xfrm>
                <a:prstGeom prst="ellipse">
                  <a:avLst/>
                </a:prstGeom>
                <a:blipFill>
                  <a:blip r:embed="rId19"/>
                  <a:stretch>
                    <a:fillRect/>
                  </a:stretch>
                </a:blipFill>
              </p:spPr>
              <p:txBody>
                <a:bodyPr/>
                <a:lstStyle/>
                <a:p>
                  <a:r>
                    <a:rPr lang="en-US">
                      <a:noFill/>
                    </a:rPr>
                    <a:t> </a:t>
                  </a:r>
                </a:p>
              </p:txBody>
            </p:sp>
          </mc:Fallback>
        </mc:AlternateContent>
        <p:sp>
          <p:nvSpPr>
            <p:cNvPr id="31" name="Arrow: Curved Left 30">
              <a:extLst>
                <a:ext uri="{FF2B5EF4-FFF2-40B4-BE49-F238E27FC236}">
                  <a16:creationId xmlns:a16="http://schemas.microsoft.com/office/drawing/2014/main" id="{AE482ED6-F95D-7ECE-7798-287D74F7FDAF}"/>
                </a:ext>
              </a:extLst>
            </p:cNvPr>
            <p:cNvSpPr/>
            <p:nvPr/>
          </p:nvSpPr>
          <p:spPr>
            <a:xfrm rot="15902751">
              <a:off x="1907490" y="2483407"/>
              <a:ext cx="352327" cy="234974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Arrow: Curved Left 31">
              <a:extLst>
                <a:ext uri="{FF2B5EF4-FFF2-40B4-BE49-F238E27FC236}">
                  <a16:creationId xmlns:a16="http://schemas.microsoft.com/office/drawing/2014/main" id="{B8755954-0995-D000-8CE5-BB5E0B044F5F}"/>
                </a:ext>
              </a:extLst>
            </p:cNvPr>
            <p:cNvSpPr/>
            <p:nvPr/>
          </p:nvSpPr>
          <p:spPr>
            <a:xfrm rot="5662672">
              <a:off x="1951960" y="3547985"/>
              <a:ext cx="352327" cy="234974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6" name="Group 15">
            <a:extLst>
              <a:ext uri="{FF2B5EF4-FFF2-40B4-BE49-F238E27FC236}">
                <a16:creationId xmlns:a16="http://schemas.microsoft.com/office/drawing/2014/main" id="{DA12F2FE-A2B7-5175-E16D-873172899E8B}"/>
              </a:ext>
            </a:extLst>
          </p:cNvPr>
          <p:cNvGrpSpPr/>
          <p:nvPr/>
        </p:nvGrpSpPr>
        <p:grpSpPr>
          <a:xfrm>
            <a:off x="2114142" y="3413194"/>
            <a:ext cx="2722519" cy="1456787"/>
            <a:chOff x="2114142" y="3413194"/>
            <a:chExt cx="2722519" cy="1456787"/>
          </a:xfrm>
        </p:grpSpPr>
        <p:sp>
          <p:nvSpPr>
            <p:cNvPr id="8" name="Arrow: Curved Left 7">
              <a:extLst>
                <a:ext uri="{FF2B5EF4-FFF2-40B4-BE49-F238E27FC236}">
                  <a16:creationId xmlns:a16="http://schemas.microsoft.com/office/drawing/2014/main" id="{04B498FE-AA6B-590B-097D-33346F1718B3}"/>
                </a:ext>
              </a:extLst>
            </p:cNvPr>
            <p:cNvSpPr/>
            <p:nvPr/>
          </p:nvSpPr>
          <p:spPr>
            <a:xfrm rot="5662672">
              <a:off x="3262128" y="3413609"/>
              <a:ext cx="352327" cy="256041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Arrow: Curved Left 11">
              <a:extLst>
                <a:ext uri="{FF2B5EF4-FFF2-40B4-BE49-F238E27FC236}">
                  <a16:creationId xmlns:a16="http://schemas.microsoft.com/office/drawing/2014/main" id="{E5BFCC2C-E300-1CDF-7B73-41E9642D7145}"/>
                </a:ext>
              </a:extLst>
            </p:cNvPr>
            <p:cNvSpPr/>
            <p:nvPr/>
          </p:nvSpPr>
          <p:spPr>
            <a:xfrm rot="5197708" flipH="1" flipV="1">
              <a:off x="3273573" y="2253763"/>
              <a:ext cx="403657" cy="272251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72445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 grpId="0"/>
      <p:bldP spid="7" grpId="0" animBg="1"/>
      <p:bldP spid="9" grpId="0" animBg="1"/>
      <p:bldP spid="10" grpId="0" animBg="1"/>
      <p:bldP spid="11" grpId="0" animBg="1"/>
      <p:bldP spid="1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322093">
            <a:off x="6018114" y="4874994"/>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2841974">
            <a:off x="6236465" y="4999118"/>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125556" y="4793619"/>
            <a:ext cx="1317580" cy="15018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rot="1898527">
                <a:off x="7511668" y="491388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rot="1898527">
                <a:off x="7511668" y="4913884"/>
                <a:ext cx="1111651" cy="369332"/>
              </a:xfrm>
              <a:prstGeom prst="rect">
                <a:avLst/>
              </a:prstGeom>
              <a:blipFill>
                <a:blip r:embed="rId7"/>
                <a:stretch>
                  <a:fillRect b="-4054"/>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460983" y="4355339"/>
            <a:ext cx="2193946" cy="186186"/>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81108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6" name="TextBox 5"/>
              <p:cNvSpPr txBox="1"/>
              <p:nvPr/>
            </p:nvSpPr>
            <p:spPr>
              <a:xfrm>
                <a:off x="2971800" y="2259575"/>
                <a:ext cx="5650586" cy="202343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m>
                        <m:mPr>
                          <m:mcs>
                            <m:mc>
                              <m:mcPr>
                                <m:count m:val="2"/>
                                <m:mcJc m:val="center"/>
                              </m:mcPr>
                            </m:mc>
                          </m:mcs>
                          <m:ctrlPr>
                            <a:rPr lang="en-US" sz="2400" i="1" smtClean="0">
                              <a:latin typeface="Cambria Math" panose="02040503050406030204" pitchFamily="18" charset="0"/>
                            </a:rPr>
                          </m:ctrlPr>
                        </m:mPr>
                        <m:mr>
                          <m:e/>
                          <m:e>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𝑥</m:t>
                            </m:r>
                            <m:r>
                              <m:rPr>
                                <m:nor/>
                              </m:rPr>
                              <a:rPr lang="en-US" sz="2400">
                                <a:latin typeface="Cambria Math" panose="02040503050406030204" pitchFamily="18" charset="0"/>
                              </a:rPr>
                              <m:t>)</m:t>
                            </m:r>
                            <m:r>
                              <m:rPr>
                                <m:nor/>
                              </m:rPr>
                              <a:rPr lang="en-US" sz="2400" dirty="0"/>
                              <m:t> </m:t>
                            </m:r>
                          </m:e>
                        </m:mr>
                        <m:mr>
                          <m:e>
                            <m:r>
                              <a:rPr lang="en-US" sz="2400" i="1" dirty="0">
                                <a:latin typeface="Cambria Math" panose="02040503050406030204" pitchFamily="18" charset="0"/>
                              </a:rPr>
                              <m:t>∧</m:t>
                            </m:r>
                          </m:e>
                          <m:e>
                            <m:r>
                              <a:rPr lang="en-US" sz="2400" i="1">
                                <a:latin typeface="Cambria Math" panose="02040503050406030204" pitchFamily="18" charset="0"/>
                              </a:rPr>
                              <m:t> </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𝑏</m:t>
                                </m:r>
                              </m:e>
                            </m:d>
                          </m:e>
                        </m:mr>
                        <m:mr>
                          <m:e>
                            <m:r>
                              <a:rPr lang="en-US" sz="2400" i="1">
                                <a:latin typeface="Cambria Math" panose="02040503050406030204" pitchFamily="18" charset="0"/>
                              </a:rPr>
                              <m:t>∧</m:t>
                            </m:r>
                          </m:e>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𝑐</m:t>
                            </m:r>
                          </m:e>
                        </m:mr>
                        <m:mr>
                          <m:e>
                            <m:r>
                              <a:rPr lang="en-US" sz="2400" i="1">
                                <a:latin typeface="Cambria Math" panose="02040503050406030204" pitchFamily="18" charset="0"/>
                              </a:rPr>
                              <m:t>∧</m:t>
                            </m:r>
                          </m:e>
                          <m:e>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𝑎</m:t>
                                </m:r>
                              </m:e>
                            </m:d>
                            <m:r>
                              <a:rPr lang="en-US" sz="2400" i="1">
                                <a:latin typeface="Cambria Math" panose="02040503050406030204" pitchFamily="18" charset="0"/>
                              </a:rPr>
                              <m:t>≠</m:t>
                            </m:r>
                            <m:r>
                              <a:rPr lang="en-US" sz="2400" i="1">
                                <a:latin typeface="Cambria Math" panose="02040503050406030204" pitchFamily="18" charset="0"/>
                              </a:rPr>
                              <m:t>𝑐</m:t>
                            </m:r>
                          </m:e>
                        </m:mr>
                        <m:mr>
                          <m:e>
                            <m:r>
                              <a:rPr lang="en-US" sz="2400" i="1">
                                <a:latin typeface="Cambria Math" panose="02040503050406030204" pitchFamily="18" charset="0"/>
                              </a:rPr>
                              <m:t>∧</m:t>
                            </m:r>
                          </m:e>
                          <m:e>
                            <m:d>
                              <m:dPr>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𝑏</m:t>
                                    </m:r>
                                  </m:e>
                                </m:d>
                              </m:e>
                            </m:d>
                            <m:r>
                              <a:rPr lang="en-US" sz="2400" i="1">
                                <a:latin typeface="Cambria Math" panose="02040503050406030204" pitchFamily="18" charset="0"/>
                              </a:rPr>
                              <m:t>=</m:t>
                            </m:r>
                            <m:r>
                              <a:rPr lang="en-US" sz="2400" i="1">
                                <a:latin typeface="Cambria Math" panose="02040503050406030204" pitchFamily="18" charset="0"/>
                              </a:rPr>
                              <m:t>𝑏</m:t>
                            </m:r>
                          </m:e>
                        </m:mr>
                      </m:m>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2971800" y="2259575"/>
                <a:ext cx="5650586" cy="2023439"/>
              </a:xfrm>
              <a:prstGeom prst="rect">
                <a:avLst/>
              </a:prstGeom>
              <a:blipFill>
                <a:blip r:embed="rId2"/>
                <a:stretch>
                  <a:fillRect/>
                </a:stretch>
              </a:blipFill>
            </p:spPr>
            <p:txBody>
              <a:bodyPr/>
              <a:lstStyle/>
              <a:p>
                <a:r>
                  <a:rPr lang="en-US">
                    <a:noFill/>
                  </a:rPr>
                  <a:t> </a:t>
                </a:r>
              </a:p>
            </p:txBody>
          </p:sp>
        </mc:Fallback>
      </mc:AlternateContent>
      <p:sp>
        <p:nvSpPr>
          <p:cNvPr id="7" name="Rectangle 6"/>
          <p:cNvSpPr/>
          <p:nvPr/>
        </p:nvSpPr>
        <p:spPr>
          <a:xfrm>
            <a:off x="2971800" y="3810000"/>
            <a:ext cx="64008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2743201" y="4851902"/>
                <a:ext cx="4964949" cy="1754326"/>
              </a:xfrm>
              <a:prstGeom prst="rect">
                <a:avLst/>
              </a:prstGeom>
            </p:spPr>
            <p:txBody>
              <a:bodyPr wrap="none">
                <a:spAutoFit/>
              </a:bodyPr>
              <a:lstStyle/>
              <a:p>
                <a14:m>
                  <m:oMath xmlns:m="http://schemas.openxmlformats.org/officeDocument/2006/math">
                    <m:r>
                      <a:rPr lang="en-US" sz="3600" i="1">
                        <a:latin typeface="Cambria Math" panose="02040503050406030204" pitchFamily="18" charset="0"/>
                      </a:rPr>
                      <m:t>𝑔</m:t>
                    </m:r>
                    <m:d>
                      <m:dPr>
                        <m:ctrlPr>
                          <a:rPr lang="en-US" sz="3600" i="1">
                            <a:latin typeface="Cambria Math" panose="02040503050406030204" pitchFamily="18" charset="0"/>
                          </a:rPr>
                        </m:ctrlPr>
                      </m:dPr>
                      <m:e>
                        <m:r>
                          <a:rPr lang="en-US" sz="3600" i="1">
                            <a:latin typeface="Cambria Math" panose="02040503050406030204" pitchFamily="18" charset="0"/>
                          </a:rPr>
                          <m:t>𝑐</m:t>
                        </m:r>
                        <m:r>
                          <a:rPr lang="en-US" sz="3600" i="1">
                            <a:latin typeface="Cambria Math" panose="02040503050406030204" pitchFamily="18" charset="0"/>
                          </a:rPr>
                          <m:t>,</m:t>
                        </m:r>
                        <m:r>
                          <a:rPr lang="en-US" sz="3600" i="1">
                            <a:latin typeface="Cambria Math" panose="02040503050406030204" pitchFamily="18" charset="0"/>
                          </a:rPr>
                          <m:t>𝑥</m:t>
                        </m:r>
                      </m:e>
                    </m:d>
                  </m:oMath>
                </a14:m>
                <a:r>
                  <a:rPr lang="en-US" sz="3600" dirty="0"/>
                  <a:t> matches </a:t>
                </a:r>
                <a14:m>
                  <m:oMath xmlns:m="http://schemas.openxmlformats.org/officeDocument/2006/math">
                    <m:r>
                      <a:rPr lang="en-US" sz="3600" i="1">
                        <a:latin typeface="Cambria Math" panose="02040503050406030204" pitchFamily="18" charset="0"/>
                      </a:rPr>
                      <m:t>𝑔</m:t>
                    </m:r>
                    <m:d>
                      <m:dPr>
                        <m:ctrlPr>
                          <a:rPr lang="en-US" sz="3600" i="1">
                            <a:latin typeface="Cambria Math" panose="02040503050406030204" pitchFamily="18" charset="0"/>
                          </a:rPr>
                        </m:ctrlPr>
                      </m:dPr>
                      <m:e>
                        <m:r>
                          <a:rPr lang="en-US" sz="3600" i="1">
                            <a:latin typeface="Cambria Math" panose="02040503050406030204" pitchFamily="18" charset="0"/>
                          </a:rPr>
                          <m:t>𝑏</m:t>
                        </m:r>
                        <m:r>
                          <a:rPr lang="en-US" sz="3600" i="1">
                            <a:latin typeface="Cambria Math" panose="02040503050406030204" pitchFamily="18" charset="0"/>
                          </a:rPr>
                          <m:t>,</m:t>
                        </m:r>
                        <m:r>
                          <a:rPr lang="en-US" sz="3600" i="1">
                            <a:latin typeface="Cambria Math" panose="02040503050406030204" pitchFamily="18" charset="0"/>
                          </a:rPr>
                          <m:t>𝑏</m:t>
                        </m:r>
                      </m:e>
                    </m:d>
                  </m:oMath>
                </a14:m>
                <a:r>
                  <a:rPr lang="en-US" sz="3600" dirty="0"/>
                  <a:t> </a:t>
                </a:r>
                <a:br>
                  <a:rPr lang="en-US" sz="3600" dirty="0"/>
                </a:br>
                <a:r>
                  <a:rPr lang="en-US" sz="3600" dirty="0"/>
                  <a:t>with substitution </a:t>
                </a:r>
                <a14:m>
                  <m:oMath xmlns:m="http://schemas.openxmlformats.org/officeDocument/2006/math">
                    <m:d>
                      <m:dPr>
                        <m:begChr m:val="["/>
                        <m:endChr m:val="]"/>
                        <m:ctrlPr>
                          <a:rPr lang="en-US" sz="3600" i="1">
                            <a:latin typeface="Cambria Math" panose="02040503050406030204" pitchFamily="18" charset="0"/>
                          </a:rPr>
                        </m:ctrlPr>
                      </m:dPr>
                      <m:e>
                        <m:r>
                          <a:rPr lang="en-US" sz="3600" i="1">
                            <a:latin typeface="Cambria Math" panose="02040503050406030204" pitchFamily="18" charset="0"/>
                          </a:rPr>
                          <m:t>𝑥</m:t>
                        </m:r>
                        <m:r>
                          <a:rPr lang="en-US" sz="3600" i="1">
                            <a:latin typeface="Cambria Math" panose="02040503050406030204" pitchFamily="18" charset="0"/>
                          </a:rPr>
                          <m:t>↦</m:t>
                        </m:r>
                        <m:r>
                          <a:rPr lang="en-US" sz="3600" i="1">
                            <a:latin typeface="Cambria Math" panose="02040503050406030204" pitchFamily="18" charset="0"/>
                          </a:rPr>
                          <m:t>𝑏</m:t>
                        </m:r>
                      </m:e>
                    </m:d>
                  </m:oMath>
                </a14:m>
                <a:br>
                  <a:rPr lang="en-US" sz="3600" dirty="0"/>
                </a:br>
                <a:r>
                  <a:rPr lang="en-US" sz="3600" dirty="0"/>
                  <a:t>modulo </a:t>
                </a:r>
                <a14:m>
                  <m:oMath xmlns:m="http://schemas.openxmlformats.org/officeDocument/2006/math">
                    <m:r>
                      <a:rPr lang="en-US" sz="3600" i="1">
                        <a:latin typeface="Cambria Math" panose="02040503050406030204" pitchFamily="18" charset="0"/>
                      </a:rPr>
                      <m:t>𝑏</m:t>
                    </m:r>
                    <m:r>
                      <a:rPr lang="en-US" sz="3600" i="1">
                        <a:latin typeface="Cambria Math" panose="02040503050406030204" pitchFamily="18" charset="0"/>
                      </a:rPr>
                      <m:t>=</m:t>
                    </m:r>
                    <m:r>
                      <a:rPr lang="en-US" sz="3600" i="1">
                        <a:latin typeface="Cambria Math" panose="02040503050406030204" pitchFamily="18" charset="0"/>
                      </a:rPr>
                      <m:t>𝑐</m:t>
                    </m:r>
                  </m:oMath>
                </a14:m>
                <a:r>
                  <a:rPr lang="en-US" sz="3600" dirty="0"/>
                  <a:t>  </a:t>
                </a:r>
              </a:p>
            </p:txBody>
          </p:sp>
        </mc:Choice>
        <mc:Fallback xmlns="">
          <p:sp>
            <p:nvSpPr>
              <p:cNvPr id="8" name="Rectangle 7"/>
              <p:cNvSpPr>
                <a:spLocks noRot="1" noChangeAspect="1" noMove="1" noResize="1" noEditPoints="1" noAdjustHandles="1" noChangeArrowheads="1" noChangeShapeType="1" noTextEdit="1"/>
              </p:cNvSpPr>
              <p:nvPr/>
            </p:nvSpPr>
            <p:spPr>
              <a:xfrm>
                <a:off x="2743201" y="4851902"/>
                <a:ext cx="4964949" cy="1754326"/>
              </a:xfrm>
              <a:prstGeom prst="rect">
                <a:avLst/>
              </a:prstGeom>
              <a:blipFill>
                <a:blip r:embed="rId3"/>
                <a:stretch>
                  <a:fillRect l="-3686" t="-5556" b="-12153"/>
                </a:stretch>
              </a:blipFill>
            </p:spPr>
            <p:txBody>
              <a:bodyPr/>
              <a:lstStyle/>
              <a:p>
                <a:r>
                  <a:rPr lang="en-US">
                    <a:noFill/>
                  </a:rPr>
                  <a:t> </a:t>
                </a:r>
              </a:p>
            </p:txBody>
          </p:sp>
        </mc:Fallback>
      </mc:AlternateContent>
      <p:sp>
        <p:nvSpPr>
          <p:cNvPr id="9" name="Rectangle 8"/>
          <p:cNvSpPr/>
          <p:nvPr/>
        </p:nvSpPr>
        <p:spPr>
          <a:xfrm>
            <a:off x="7848600" y="6256269"/>
            <a:ext cx="2674194" cy="369332"/>
          </a:xfrm>
          <a:prstGeom prst="rect">
            <a:avLst/>
          </a:prstGeom>
        </p:spPr>
        <p:txBody>
          <a:bodyPr wrap="none">
            <a:spAutoFit/>
          </a:bodyPr>
          <a:lstStyle/>
          <a:p>
            <a:r>
              <a:rPr lang="en-US" dirty="0">
                <a:solidFill>
                  <a:srgbClr val="0070C0"/>
                </a:solidFill>
                <a:ea typeface="Segoe UI" pitchFamily="34" charset="0"/>
                <a:cs typeface="Segoe UI" pitchFamily="34" charset="0"/>
              </a:rPr>
              <a:t>[de Moura, B. CADE 2007] </a:t>
            </a:r>
          </a:p>
        </p:txBody>
      </p:sp>
      <mc:AlternateContent xmlns:mc="http://schemas.openxmlformats.org/markup-compatibility/2006" xmlns:a14="http://schemas.microsoft.com/office/drawing/2010/main">
        <mc:Choice Requires="a14">
          <p:sp>
            <p:nvSpPr>
              <p:cNvPr id="10" name="TextBox 9"/>
              <p:cNvSpPr txBox="1"/>
              <p:nvPr/>
            </p:nvSpPr>
            <p:spPr>
              <a:xfrm>
                <a:off x="2971800" y="2259575"/>
                <a:ext cx="6306085" cy="2490618"/>
              </a:xfrm>
              <a:prstGeom prst="rect">
                <a:avLst/>
              </a:prstGeom>
              <a:solidFill>
                <a:schemeClr val="bg1"/>
              </a:solidFill>
            </p:spPr>
            <p:txBody>
              <a:bodyPr wrap="none" lIns="0" tIns="0" rIns="0" bIns="0" rtlCol="0">
                <a:spAutoFit/>
              </a:bodyPr>
              <a:lstStyle/>
              <a:p>
                <a14:m>
                  <m:oMath xmlns:m="http://schemas.openxmlformats.org/officeDocument/2006/math">
                    <m:m>
                      <m:mPr>
                        <m:mcs>
                          <m:mc>
                            <m:mcPr>
                              <m:count m:val="2"/>
                              <m:mcJc m:val="center"/>
                            </m:mcPr>
                          </m:mc>
                        </m:mcs>
                        <m:ctrlPr>
                          <a:rPr lang="en-US" sz="2800" i="1" smtClean="0">
                            <a:latin typeface="Cambria Math" panose="02040503050406030204" pitchFamily="18" charset="0"/>
                          </a:rPr>
                        </m:ctrlPr>
                      </m:mPr>
                      <m: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m:rPr>
                                  <m:nor/>
                                </m:rPr>
                                <a:rPr lang="en-US" sz="2800">
                                  <a:latin typeface="Cambria Math" panose="02040503050406030204" pitchFamily="18" charset="0"/>
                                </a:rPr>
                                <m:t>)</m:t>
                              </m:r>
                            </m:sub>
                          </m:sSub>
                        </m:e>
                      </m:mr>
                      <m:mr>
                        <m:e>
                          <m:r>
                            <a:rPr lang="en-US" sz="2800" i="1" dirty="0">
                              <a:latin typeface="Cambria Math" panose="02040503050406030204" pitchFamily="18" charset="0"/>
                            </a:rPr>
                            <m:t>∧</m:t>
                          </m:r>
                        </m:e>
                        <m:e>
                          <m:r>
                            <a:rPr lang="en-US" sz="2800" i="1">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mr>
                      <m:mr>
                        <m:e>
                          <m:r>
                            <a:rPr lang="en-US" sz="2800" i="1">
                              <a:latin typeface="Cambria Math" panose="02040503050406030204" pitchFamily="18" charset="0"/>
                            </a:rPr>
                            <m:t>∧</m:t>
                          </m:r>
                        </m:e>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𝑎</m:t>
                              </m:r>
                            </m:e>
                          </m:d>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𝑥</m:t>
                              </m:r>
                              <m:r>
                                <m:rPr>
                                  <m:nor/>
                                </m:rPr>
                                <a:rPr lang="en-US" sz="2800">
                                  <a:latin typeface="Cambria Math" panose="02040503050406030204" pitchFamily="18" charset="0"/>
                                </a:rPr>
                                <m:t> ...)</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b="0" i="1" smtClean="0">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𝑏</m:t>
                                  </m:r>
                                </m:e>
                              </m:d>
                            </m:e>
                          </m:d>
                          <m:r>
                            <a:rPr lang="en-US" sz="2800" i="1">
                              <a:latin typeface="Cambria Math" panose="02040503050406030204" pitchFamily="18" charset="0"/>
                            </a:rPr>
                            <m:t>=</m:t>
                          </m:r>
                          <m:r>
                            <a:rPr lang="en-US" sz="2800" i="1">
                              <a:latin typeface="Cambria Math" panose="02040503050406030204" pitchFamily="18" charset="0"/>
                            </a:rPr>
                            <m:t>𝑏</m:t>
                          </m:r>
                        </m:e>
                      </m:mr>
                    </m:m>
                  </m:oMath>
                </a14:m>
                <a:r>
                  <a:rPr lang="en-US" sz="28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2971800" y="2259575"/>
                <a:ext cx="6306085" cy="249061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5393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2"/>
                <a:stretch>
                  <a:fillRect l="-2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87385" y="1802691"/>
                <a:ext cx="4614197" cy="2490618"/>
              </a:xfrm>
              <a:prstGeom prst="rect">
                <a:avLst/>
              </a:prstGeom>
              <a:solidFill>
                <a:schemeClr val="bg1"/>
              </a:solidFill>
            </p:spPr>
            <p:txBody>
              <a:bodyPr wrap="square" lIns="0" tIns="0" rIns="0" bIns="0" rtlCol="0">
                <a:spAutoFit/>
              </a:bodyPr>
              <a:lstStyle/>
              <a:p>
                <a14:m>
                  <m:oMath xmlns:m="http://schemas.openxmlformats.org/officeDocument/2006/math">
                    <m:m>
                      <m:mPr>
                        <m:mcs>
                          <m:mc>
                            <m:mcPr>
                              <m:count m:val="2"/>
                              <m:mcJc m:val="center"/>
                            </m:mcPr>
                          </m:mc>
                        </m:mcs>
                        <m:ctrlPr>
                          <a:rPr lang="en-US" sz="2800" i="1" smtClean="0">
                            <a:latin typeface="Cambria Math" panose="02040503050406030204" pitchFamily="18" charset="0"/>
                          </a:rPr>
                        </m:ctrlPr>
                      </m:mPr>
                      <m: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m:rPr>
                                  <m:nor/>
                                </m:rPr>
                                <a:rPr lang="en-US" sz="2800">
                                  <a:latin typeface="Cambria Math" panose="02040503050406030204" pitchFamily="18" charset="0"/>
                                </a:rPr>
                                <m:t>)</m:t>
                              </m:r>
                            </m:sub>
                          </m:sSub>
                        </m:e>
                      </m:mr>
                      <m:mr>
                        <m:e>
                          <m:r>
                            <a:rPr lang="en-US" sz="2800" i="1" dirty="0">
                              <a:latin typeface="Cambria Math" panose="02040503050406030204" pitchFamily="18" charset="0"/>
                            </a:rPr>
                            <m:t>∧</m:t>
                          </m:r>
                        </m:e>
                        <m:e>
                          <m:r>
                            <a:rPr lang="en-US" sz="2800" i="1">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mr>
                      <m:mr>
                        <m:e>
                          <m:r>
                            <a:rPr lang="en-US" sz="2800" i="1">
                              <a:latin typeface="Cambria Math" panose="02040503050406030204" pitchFamily="18" charset="0"/>
                            </a:rPr>
                            <m:t>∧</m:t>
                          </m:r>
                        </m:e>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𝑎</m:t>
                              </m:r>
                            </m:e>
                          </m:d>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𝑥</m:t>
                              </m:r>
                              <m:r>
                                <m:rPr>
                                  <m:nor/>
                                </m:rPr>
                                <a:rPr lang="en-US" sz="2800">
                                  <a:latin typeface="Cambria Math" panose="02040503050406030204" pitchFamily="18" charset="0"/>
                                </a:rPr>
                                <m:t> ...)</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b="0" i="1" smtClean="0">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𝑏</m:t>
                                  </m:r>
                                </m:e>
                              </m:d>
                            </m:e>
                          </m:d>
                          <m:r>
                            <a:rPr lang="en-US" sz="2800" i="1">
                              <a:latin typeface="Cambria Math" panose="02040503050406030204" pitchFamily="18" charset="0"/>
                            </a:rPr>
                            <m:t>=</m:t>
                          </m:r>
                          <m:r>
                            <a:rPr lang="en-US" sz="2800" i="1">
                              <a:latin typeface="Cambria Math" panose="02040503050406030204" pitchFamily="18" charset="0"/>
                            </a:rPr>
                            <m:t>𝑏</m:t>
                          </m:r>
                        </m:e>
                      </m:mr>
                    </m:m>
                  </m:oMath>
                </a14:m>
                <a:r>
                  <a:rPr lang="en-US" sz="28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987385" y="1802691"/>
                <a:ext cx="4614197" cy="249061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772012">
            <a:off x="10485339" y="19492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88036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880368"/>
                <a:ext cx="457200" cy="417995"/>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7803" y="5392782"/>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7803" y="5392782"/>
                <a:ext cx="457200" cy="417995"/>
              </a:xfrm>
              <a:prstGeom prst="ellipse">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326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4" grpId="0" animBg="1"/>
      <p:bldP spid="25" grpId="0" animBg="1"/>
      <p:bldP spid="26" grpId="0" animBg="1"/>
      <p:bldP spid="2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3.xml><?xml version="1.0" encoding="utf-8"?>
<p:tagLst xmlns:a="http://schemas.openxmlformats.org/drawingml/2006/main" xmlns:r="http://schemas.openxmlformats.org/officeDocument/2006/relationships" xmlns:p="http://schemas.openxmlformats.org/presentationml/2006/main">
  <p:tag name="TIMING" val="|37.1|35.3|28.5|6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5635</TotalTime>
  <Words>6757</Words>
  <Application>Microsoft Office PowerPoint</Application>
  <PresentationFormat>Widescreen</PresentationFormat>
  <Paragraphs>1380</Paragraphs>
  <Slides>131</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131</vt:i4>
      </vt:variant>
    </vt:vector>
  </HeadingPairs>
  <TitlesOfParts>
    <vt:vector size="143" baseType="lpstr">
      <vt:lpstr>STCaiyun</vt:lpstr>
      <vt:lpstr>Arial</vt:lpstr>
      <vt:lpstr>Calibri</vt:lpstr>
      <vt:lpstr>Calibri Light</vt:lpstr>
      <vt:lpstr>Cambria</vt:lpstr>
      <vt:lpstr>Cambria Math</vt:lpstr>
      <vt:lpstr>Consolas</vt:lpstr>
      <vt:lpstr>Segoe</vt:lpstr>
      <vt:lpstr>Segoe UI</vt:lpstr>
      <vt:lpstr>Segoe UI Semibold</vt:lpstr>
      <vt:lpstr>Symbol</vt:lpstr>
      <vt:lpstr>Office Theme</vt:lpstr>
      <vt:lpstr>Z3 Internals</vt:lpstr>
      <vt:lpstr>Tutorial road-map</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setup </vt:lpstr>
      <vt:lpstr>Encodings, Pre-processing, Search </vt:lpstr>
      <vt:lpstr>Interfacing with Z3</vt:lpstr>
      <vt:lpstr>PowerPoint Presentation</vt:lpstr>
      <vt:lpstr>But, what about</vt:lpstr>
      <vt:lpstr>PowerPoint Presentation</vt:lpstr>
      <vt:lpstr>Verified systems at SOSP, OSDI</vt:lpstr>
      <vt:lpstr>Languages for verifying systems code</vt:lpstr>
      <vt:lpstr>Languages for verifying/safe systems code</vt:lpstr>
      <vt:lpstr>PowerPoint Presentation</vt:lpstr>
      <vt:lpstr>SMT and Proof Assistants</vt:lpstr>
      <vt:lpstr>Encoding – A case study</vt:lpstr>
      <vt:lpstr>PowerPoint Presentation</vt:lpstr>
      <vt:lpstr>PowerPoint Presentation</vt:lpstr>
      <vt:lpstr>Encoding – A humble path of discovery</vt:lpstr>
      <vt:lpstr>Retrieving Information</vt:lpstr>
      <vt:lpstr>Retrieving Information – for diagnostics</vt:lpstr>
      <vt:lpstr>Retrieving Information</vt:lpstr>
      <vt:lpstr>Retrieving Information</vt:lpstr>
      <vt:lpstr>Retrieving Information – what are the inferences? (preview of clause logs)</vt:lpstr>
      <vt:lpstr>Retrieving information –   “I program z3 and I have no life version”</vt:lpstr>
      <vt:lpstr>Retrieving information –   “I program z3 and I have no life version”</vt:lpstr>
      <vt:lpstr>Retrieving information</vt:lpstr>
      <vt:lpstr>Retrieving information - Why not E-matching?</vt:lpstr>
      <vt:lpstr>Retrieving information</vt:lpstr>
      <vt:lpstr>Retrieving information</vt:lpstr>
      <vt:lpstr>PowerPoint Presentation</vt:lpstr>
      <vt:lpstr>The magic didn’t happen</vt:lpstr>
      <vt:lpstr>Revising hypotheses</vt:lpstr>
      <vt:lpstr>A domain Insight</vt:lpstr>
      <vt:lpstr>Retrieving information </vt:lpstr>
      <vt:lpstr>Retrieving information – digging into tactics </vt:lpstr>
      <vt:lpstr>Retrieving information</vt:lpstr>
      <vt:lpstr>A custom MBQI with optimization</vt:lpstr>
      <vt:lpstr>Retrieving information - recap</vt:lpstr>
      <vt:lpstr>Encoding – generic rules</vt:lpstr>
      <vt:lpstr>Encoding – The power of SAT solvers (?)</vt:lpstr>
      <vt:lpstr>Encoding – CDCL(EUF) </vt:lpstr>
      <vt:lpstr>Controlling Search</vt:lpstr>
      <vt:lpstr>Tactics</vt:lpstr>
      <vt:lpstr>Tactics</vt:lpstr>
      <vt:lpstr>Tactics Online</vt:lpstr>
      <vt:lpstr>Tactics – Use case in Alive2</vt:lpstr>
      <vt:lpstr>Tactics – Use case Alive2</vt:lpstr>
      <vt:lpstr>Tactics –which tactics to use?</vt:lpstr>
      <vt:lpstr>Tactics – classification by truth-preservation</vt:lpstr>
      <vt:lpstr>Tactics – classification model preservation</vt:lpstr>
      <vt:lpstr>Solver Engines</vt:lpstr>
      <vt:lpstr>PowerPoint Presentation</vt:lpstr>
      <vt:lpstr>        overview</vt:lpstr>
      <vt:lpstr>CDCL(T)</vt:lpstr>
      <vt:lpstr>CDCL(T)</vt:lpstr>
      <vt:lpstr>CDCL(T) – Main State Variables</vt:lpstr>
      <vt:lpstr>CDCL(T) - Invariants </vt:lpstr>
      <vt:lpstr>CDCL(T) – Dual Model/Proof search </vt:lpstr>
      <vt:lpstr>Dichotomy – Proofs and Models</vt:lpstr>
      <vt:lpstr>CDCL(T) as inference rules</vt:lpstr>
      <vt:lpstr>CDCL(T) – SAT vs SMT</vt:lpstr>
      <vt:lpstr>CDCL – CaDiCaL loop</vt:lpstr>
      <vt:lpstr>CDCL(T) </vt:lpstr>
      <vt:lpstr>Solver Internals</vt:lpstr>
      <vt:lpstr>Terms and Formulas</vt:lpstr>
      <vt:lpstr>Assertion Internals</vt:lpstr>
      <vt:lpstr>From Assertions to Solver State</vt:lpstr>
      <vt:lpstr>Core ↔ Solver interface</vt:lpstr>
      <vt:lpstr>Custom Theories </vt:lpstr>
      <vt:lpstr>Model-based Theory Combination</vt:lpstr>
      <vt:lpstr>Relevancy Filtering</vt:lpstr>
      <vt:lpstr>Ackermann reductions</vt:lpstr>
      <vt:lpstr>Iterative Deepening</vt:lpstr>
      <vt:lpstr>Core Decision Procedures</vt:lpstr>
      <vt:lpstr>        overview</vt:lpstr>
      <vt:lpstr>CDCL(T) </vt:lpstr>
      <vt:lpstr>Custom Theories</vt:lpstr>
      <vt:lpstr>Classification</vt:lpstr>
      <vt:lpstr>Finite Domain Theories</vt:lpstr>
      <vt:lpstr>Finite Domains and CDCL(T)</vt:lpstr>
      <vt:lpstr>Finite Domains and CDCL(T)</vt:lpstr>
      <vt:lpstr>EUF</vt:lpstr>
      <vt:lpstr>PowerPoint Presentation</vt:lpstr>
      <vt:lpstr>EUF – data-structure</vt:lpstr>
      <vt:lpstr>EUF – union-find w. path compression, siblings</vt:lpstr>
      <vt:lpstr>EUF - internalize</vt:lpstr>
      <vt:lpstr>EUF - merge</vt:lpstr>
      <vt:lpstr>EUF - Justifications</vt:lpstr>
      <vt:lpstr>EUF - internals</vt:lpstr>
      <vt:lpstr>EUF – internals: equalities and values</vt:lpstr>
      <vt:lpstr>Quantifiers</vt:lpstr>
      <vt:lpstr>E-Matching</vt:lpstr>
      <vt:lpstr>E-Matching</vt:lpstr>
      <vt:lpstr>E-Matching</vt:lpstr>
      <vt:lpstr>E-Matching</vt:lpstr>
      <vt:lpstr>E-Matching</vt:lpstr>
      <vt:lpstr>E-Matching using code-trees</vt:lpstr>
      <vt:lpstr>E-Matching priorities</vt:lpstr>
      <vt:lpstr>MBQI: Model based Quantifier Instantiation</vt:lpstr>
      <vt:lpstr>MBQI – outline of approach</vt:lpstr>
      <vt:lpstr>Quantifier Elimination / Satisfiability</vt:lpstr>
      <vt:lpstr>QSAT</vt:lpstr>
      <vt:lpstr>MBP </vt:lpstr>
      <vt:lpstr>MBP – model-based projection  </vt:lpstr>
      <vt:lpstr>MBP – theories </vt:lpstr>
      <vt:lpstr>PowerPoint Presentation</vt:lpstr>
      <vt:lpstr>Theory Solvers</vt:lpstr>
      <vt:lpstr>Arithmetic</vt:lpstr>
      <vt:lpstr>Arithmetic – Linear Programming</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Arrays</vt:lpstr>
      <vt:lpstr>Arrays</vt:lpstr>
      <vt:lpstr>A Solver for Unicode Characters</vt:lpstr>
      <vt:lpstr>A Solver for ⟨U, ≤,=:U×U→Bool⟩   |U|=196608</vt:lpstr>
      <vt:lpstr>A Solver for ⟨U, ≤,=:U×U→Bool⟩   |U|=196608</vt:lpstr>
      <vt:lpstr>A Solver for ⟨U, ≤,=:U×U→Bool⟩   |U|=196608</vt:lpstr>
      <vt:lpstr>A Solver for ⟨U, ≤,=:U×U→Bool⟩   |U|=196608</vt:lpstr>
      <vt:lpstr>Custom Theories</vt:lpstr>
      <vt:lpstr>Tutorial road-map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316</cp:revision>
  <dcterms:created xsi:type="dcterms:W3CDTF">2020-08-26T00:59:18Z</dcterms:created>
  <dcterms:modified xsi:type="dcterms:W3CDTF">2025-11-05T21:16:59Z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